
<file path=[Content_Types].xml><?xml version="1.0" encoding="utf-8"?>
<Types xmlns="http://schemas.openxmlformats.org/package/2006/content-types">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8" roundtripDataSignature="AMtx7mgAflb/S9aYE9X5Lax0StDreoXBU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12255E-BFE6-41D6-AE41-86D35473766E}" v="2" dt="2024-12-16T20:52:57.18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7" d="100"/>
          <a:sy n="77" d="100"/>
        </p:scale>
        <p:origin x="84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notesMaster" Target="notesMasters/notesMaster1.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lly North" userId="52e2d7fe0a4c5456" providerId="LiveId" clId="{0512255E-BFE6-41D6-AE41-86D35473766E}"/>
    <pc:docChg chg="custSel modSld modMainMaster">
      <pc:chgData name="Sally North" userId="52e2d7fe0a4c5456" providerId="LiveId" clId="{0512255E-BFE6-41D6-AE41-86D35473766E}" dt="2024-12-16T20:52:57.181" v="8"/>
      <pc:docMkLst>
        <pc:docMk/>
      </pc:docMkLst>
      <pc:sldChg chg="delSp modSp mod">
        <pc:chgData name="Sally North" userId="52e2d7fe0a4c5456" providerId="LiveId" clId="{0512255E-BFE6-41D6-AE41-86D35473766E}" dt="2024-12-16T20:52:32.835" v="2" actId="478"/>
        <pc:sldMkLst>
          <pc:docMk/>
          <pc:sldMk cId="0" sldId="256"/>
        </pc:sldMkLst>
        <pc:spChg chg="del mod">
          <ac:chgData name="Sally North" userId="52e2d7fe0a4c5456" providerId="LiveId" clId="{0512255E-BFE6-41D6-AE41-86D35473766E}" dt="2024-12-16T20:52:32.835" v="2" actId="478"/>
          <ac:spMkLst>
            <pc:docMk/>
            <pc:sldMk cId="0" sldId="256"/>
            <ac:spMk id="89" creationId="{00000000-0000-0000-0000-000000000000}"/>
          </ac:spMkLst>
        </pc:spChg>
        <pc:picChg chg="del">
          <ac:chgData name="Sally North" userId="52e2d7fe0a4c5456" providerId="LiveId" clId="{0512255E-BFE6-41D6-AE41-86D35473766E}" dt="2024-12-16T20:52:28.907" v="0" actId="478"/>
          <ac:picMkLst>
            <pc:docMk/>
            <pc:sldMk cId="0" sldId="256"/>
            <ac:picMk id="90" creationId="{00000000-0000-0000-0000-000000000000}"/>
          </ac:picMkLst>
        </pc:picChg>
      </pc:sldChg>
      <pc:sldChg chg="modSp mod">
        <pc:chgData name="Sally North" userId="52e2d7fe0a4c5456" providerId="LiveId" clId="{0512255E-BFE6-41D6-AE41-86D35473766E}" dt="2024-12-16T20:52:41.349" v="4" actId="27636"/>
        <pc:sldMkLst>
          <pc:docMk/>
          <pc:sldMk cId="0" sldId="261"/>
        </pc:sldMkLst>
        <pc:spChg chg="mod">
          <ac:chgData name="Sally North" userId="52e2d7fe0a4c5456" providerId="LiveId" clId="{0512255E-BFE6-41D6-AE41-86D35473766E}" dt="2024-12-16T20:52:41.349" v="4" actId="27636"/>
          <ac:spMkLst>
            <pc:docMk/>
            <pc:sldMk cId="0" sldId="261"/>
            <ac:spMk id="129" creationId="{00000000-0000-0000-0000-000000000000}"/>
          </ac:spMkLst>
        </pc:spChg>
      </pc:sldChg>
      <pc:sldChg chg="modSp mod">
        <pc:chgData name="Sally North" userId="52e2d7fe0a4c5456" providerId="LiveId" clId="{0512255E-BFE6-41D6-AE41-86D35473766E}" dt="2024-12-16T20:52:41.365" v="5" actId="27636"/>
        <pc:sldMkLst>
          <pc:docMk/>
          <pc:sldMk cId="0" sldId="265"/>
        </pc:sldMkLst>
        <pc:spChg chg="mod">
          <ac:chgData name="Sally North" userId="52e2d7fe0a4c5456" providerId="LiveId" clId="{0512255E-BFE6-41D6-AE41-86D35473766E}" dt="2024-12-16T20:52:41.365" v="5" actId="27636"/>
          <ac:spMkLst>
            <pc:docMk/>
            <pc:sldMk cId="0" sldId="265"/>
            <ac:spMk id="157" creationId="{00000000-0000-0000-0000-000000000000}"/>
          </ac:spMkLst>
        </pc:spChg>
      </pc:sldChg>
      <pc:sldChg chg="modSp mod">
        <pc:chgData name="Sally North" userId="52e2d7fe0a4c5456" providerId="LiveId" clId="{0512255E-BFE6-41D6-AE41-86D35473766E}" dt="2024-12-16T20:52:41.365" v="6" actId="27636"/>
        <pc:sldMkLst>
          <pc:docMk/>
          <pc:sldMk cId="0" sldId="266"/>
        </pc:sldMkLst>
        <pc:spChg chg="mod">
          <ac:chgData name="Sally North" userId="52e2d7fe0a4c5456" providerId="LiveId" clId="{0512255E-BFE6-41D6-AE41-86D35473766E}" dt="2024-12-16T20:52:41.365" v="6" actId="27636"/>
          <ac:spMkLst>
            <pc:docMk/>
            <pc:sldMk cId="0" sldId="266"/>
            <ac:spMk id="164" creationId="{00000000-0000-0000-0000-000000000000}"/>
          </ac:spMkLst>
        </pc:spChg>
      </pc:sldChg>
      <pc:sldChg chg="modSp mod">
        <pc:chgData name="Sally North" userId="52e2d7fe0a4c5456" providerId="LiveId" clId="{0512255E-BFE6-41D6-AE41-86D35473766E}" dt="2024-12-16T20:52:41.380" v="7" actId="27636"/>
        <pc:sldMkLst>
          <pc:docMk/>
          <pc:sldMk cId="0" sldId="268"/>
        </pc:sldMkLst>
        <pc:spChg chg="mod">
          <ac:chgData name="Sally North" userId="52e2d7fe0a4c5456" providerId="LiveId" clId="{0512255E-BFE6-41D6-AE41-86D35473766E}" dt="2024-12-16T20:52:41.380" v="7" actId="27636"/>
          <ac:spMkLst>
            <pc:docMk/>
            <pc:sldMk cId="0" sldId="268"/>
            <ac:spMk id="178" creationId="{00000000-0000-0000-0000-000000000000}"/>
          </ac:spMkLst>
        </pc:spChg>
      </pc:sldChg>
      <pc:sldMasterChg chg="modSldLayout">
        <pc:chgData name="Sally North" userId="52e2d7fe0a4c5456" providerId="LiveId" clId="{0512255E-BFE6-41D6-AE41-86D35473766E}" dt="2024-12-16T20:52:57.181" v="8"/>
        <pc:sldMasterMkLst>
          <pc:docMk/>
          <pc:sldMasterMk cId="0" sldId="2147483648"/>
        </pc:sldMasterMkLst>
        <pc:sldLayoutChg chg="addSp modSp">
          <pc:chgData name="Sally North" userId="52e2d7fe0a4c5456" providerId="LiveId" clId="{0512255E-BFE6-41D6-AE41-86D35473766E}" dt="2024-12-16T20:52:41.288" v="3"/>
          <pc:sldLayoutMkLst>
            <pc:docMk/>
            <pc:sldMasterMk cId="0" sldId="2147483648"/>
            <pc:sldLayoutMk cId="0" sldId="2147483649"/>
          </pc:sldLayoutMkLst>
          <pc:spChg chg="add mod">
            <ac:chgData name="Sally North" userId="52e2d7fe0a4c5456" providerId="LiveId" clId="{0512255E-BFE6-41D6-AE41-86D35473766E}" dt="2024-12-16T20:52:41.288" v="3"/>
            <ac:spMkLst>
              <pc:docMk/>
              <pc:sldMasterMk cId="0" sldId="2147483648"/>
              <pc:sldLayoutMk cId="0" sldId="2147483649"/>
              <ac:spMk id="2" creationId="{460862B5-3879-62E5-18C7-38188E7BC94A}"/>
            </ac:spMkLst>
          </pc:spChg>
          <pc:picChg chg="add mod">
            <ac:chgData name="Sally North" userId="52e2d7fe0a4c5456" providerId="LiveId" clId="{0512255E-BFE6-41D6-AE41-86D35473766E}" dt="2024-12-16T20:52:41.288" v="3"/>
            <ac:picMkLst>
              <pc:docMk/>
              <pc:sldMasterMk cId="0" sldId="2147483648"/>
              <pc:sldLayoutMk cId="0" sldId="2147483649"/>
              <ac:picMk id="3" creationId="{9945EE0E-082C-CD5E-5CA5-B8DE291F2060}"/>
            </ac:picMkLst>
          </pc:picChg>
        </pc:sldLayoutChg>
        <pc:sldLayoutChg chg="addSp modSp">
          <pc:chgData name="Sally North" userId="52e2d7fe0a4c5456" providerId="LiveId" clId="{0512255E-BFE6-41D6-AE41-86D35473766E}" dt="2024-12-16T20:52:57.181" v="8"/>
          <pc:sldLayoutMkLst>
            <pc:docMk/>
            <pc:sldMasterMk cId="0" sldId="2147483648"/>
            <pc:sldLayoutMk cId="0" sldId="2147483650"/>
          </pc:sldLayoutMkLst>
          <pc:spChg chg="add mod">
            <ac:chgData name="Sally North" userId="52e2d7fe0a4c5456" providerId="LiveId" clId="{0512255E-BFE6-41D6-AE41-86D35473766E}" dt="2024-12-16T20:52:57.181" v="8"/>
            <ac:spMkLst>
              <pc:docMk/>
              <pc:sldMasterMk cId="0" sldId="2147483648"/>
              <pc:sldLayoutMk cId="0" sldId="2147483650"/>
              <ac:spMk id="2" creationId="{94AA3084-FCEB-F961-920E-127C35386E91}"/>
            </ac:spMkLst>
          </pc:spChg>
          <pc:picChg chg="add mod">
            <ac:chgData name="Sally North" userId="52e2d7fe0a4c5456" providerId="LiveId" clId="{0512255E-BFE6-41D6-AE41-86D35473766E}" dt="2024-12-16T20:52:57.181" v="8"/>
            <ac:picMkLst>
              <pc:docMk/>
              <pc:sldMasterMk cId="0" sldId="2147483648"/>
              <pc:sldLayoutMk cId="0" sldId="2147483650"/>
              <ac:picMk id="3" creationId="{9945EE0E-082C-CD5E-5CA5-B8DE291F2060}"/>
            </ac:picMkLst>
          </pc:picChg>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Arial"/>
                <a:ea typeface="Arial"/>
                <a:cs typeface="Arial"/>
                <a:sym typeface="Arial"/>
              </a:rPr>
              <a:t>1</a:t>
            </a:fld>
            <a:endParaRPr sz="1200" b="0" i="0" u="none" strike="noStrike" cap="none">
              <a:solidFill>
                <a:schemeClr val="dk1"/>
              </a:solidFill>
              <a:latin typeface="Arial"/>
              <a:ea typeface="Arial"/>
              <a:cs typeface="Arial"/>
              <a:sym typeface="Arial"/>
            </a:endParaRPr>
          </a:p>
        </p:txBody>
      </p:sp>
      <p:sp>
        <p:nvSpPr>
          <p:cNvPr id="84" name="Google Shape;84;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5" name="Google Shape;85;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31310fd1d0d_0_5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31310fd1d0d_0_5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4" name="Google Shape;154;g31310fd1d0d_0_5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31310fd1d0d_0_5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31310fd1d0d_0_56: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g31310fd1d0d_0_56: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7" name="Google Shape;167;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8" name="Google Shape;168;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4: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75" name="Google Shape;17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5" name="Google Shape;95;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6" name="Google Shape;96;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GB"/>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31310fd1d0d_0_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31310fd1d0d_0_1: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 name="Google Shape;104;g31310fd1d0d_0_1: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g31310fd1d0d_0_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0" name="Google Shape;110;g31310fd1d0d_0_7: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1" name="Google Shape;111;g31310fd1d0d_0_7: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g31310fd1d0d_0_1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7" name="Google Shape;117;g31310fd1d0d_0_13: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8" name="Google Shape;118;g31310fd1d0d_0_13: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g31310fd1d0d_0_1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5" name="Google Shape;125;g31310fd1d0d_0_19: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6" name="Google Shape;126;g31310fd1d0d_0_19: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31310fd1d0d_0_2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 name="Google Shape;132;g31310fd1d0d_0_25: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3" name="Google Shape;133;g31310fd1d0d_0_25: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31310fd1d0d_0_3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31310fd1d0d_0_38: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0" name="Google Shape;140;g31310fd1d0d_0_38: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31310fd1d0d_0_4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6" name="Google Shape;146;g31310fd1d0d_0_44: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7" name="Google Shape;147;g31310fd1d0d_0_44: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GB"/>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
        <p:nvSpPr>
          <p:cNvPr id="2" name="Google Shape;17;p16">
            <a:extLst>
              <a:ext uri="{FF2B5EF4-FFF2-40B4-BE49-F238E27FC236}">
                <a16:creationId xmlns:a16="http://schemas.microsoft.com/office/drawing/2014/main" id="{460862B5-3879-62E5-18C7-38188E7BC94A}"/>
              </a:ext>
            </a:extLst>
          </p:cNvPr>
          <p:cNvSpPr txBox="1">
            <a:spLocks noGrp="1"/>
          </p:cNvSpPr>
          <p:nvPr userDrawn="1"/>
        </p:nvSpPr>
        <p:spPr>
          <a:xfrm>
            <a:off x="405104" y="6184244"/>
            <a:ext cx="11234057" cy="497957"/>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r>
              <a:rPr lang="en-GB" dirty="0"/>
              <a:t>International Tourism Futures 2nd </a:t>
            </a:r>
            <a:r>
              <a:rPr lang="en-GB" dirty="0" err="1"/>
              <a:t>edn</a:t>
            </a:r>
            <a:r>
              <a:rPr lang="en-GB" dirty="0"/>
              <a:t> © Clare Lade, Paul Strickland, Elspeth Frew, Paul Willard, Sandra Cherro Osorio, Astrid Noerfelt. </a:t>
            </a:r>
          </a:p>
          <a:p>
            <a:r>
              <a:rPr lang="en-GB" dirty="0"/>
              <a:t>All rights reserved 2025</a:t>
            </a:r>
          </a:p>
          <a:p>
            <a:endParaRPr dirty="0"/>
          </a:p>
        </p:txBody>
      </p:sp>
      <p:pic>
        <p:nvPicPr>
          <p:cNvPr id="3" name="Picture 2" descr="A book cover with a couple of people&#10;&#10;Description automatically generated">
            <a:extLst>
              <a:ext uri="{FF2B5EF4-FFF2-40B4-BE49-F238E27FC236}">
                <a16:creationId xmlns:a16="http://schemas.microsoft.com/office/drawing/2014/main" id="{9945EE0E-082C-CD5E-5CA5-B8DE291F2060}"/>
              </a:ext>
            </a:extLst>
          </p:cNvPr>
          <p:cNvPicPr>
            <a:picLocks noChangeAspect="1"/>
          </p:cNvPicPr>
          <p:nvPr userDrawn="1"/>
        </p:nvPicPr>
        <p:blipFill>
          <a:blip r:embed="rId2"/>
          <a:stretch>
            <a:fillRect/>
          </a:stretch>
        </p:blipFill>
        <p:spPr>
          <a:xfrm>
            <a:off x="10782610" y="175799"/>
            <a:ext cx="1004286" cy="142039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0"/>
        <p:cNvGrpSpPr/>
        <p:nvPr/>
      </p:nvGrpSpPr>
      <p:grpSpPr>
        <a:xfrm>
          <a:off x="0" y="0"/>
          <a:ext cx="0" cy="0"/>
          <a:chOff x="0" y="0"/>
          <a:chExt cx="0" cy="0"/>
        </a:xfrm>
      </p:grpSpPr>
      <p:sp>
        <p:nvSpPr>
          <p:cNvPr id="71" name="Google Shape;71;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5"/>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6"/>
        <p:cNvGrpSpPr/>
        <p:nvPr/>
      </p:nvGrpSpPr>
      <p:grpSpPr>
        <a:xfrm>
          <a:off x="0" y="0"/>
          <a:ext cx="0" cy="0"/>
          <a:chOff x="0" y="0"/>
          <a:chExt cx="0" cy="0"/>
        </a:xfrm>
      </p:grpSpPr>
      <p:sp>
        <p:nvSpPr>
          <p:cNvPr id="77" name="Google Shape;77;p16"/>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8" name="Google Shape;78;p16"/>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9" name="Google Shape;79;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0" name="Google Shape;80;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1" name="Google Shape;81;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9"/>
        <p:cNvGrpSpPr/>
        <p:nvPr/>
      </p:nvGrpSpPr>
      <p:grpSpPr>
        <a:xfrm>
          <a:off x="0" y="0"/>
          <a:ext cx="0" cy="0"/>
          <a:chOff x="0" y="0"/>
          <a:chExt cx="0" cy="0"/>
        </a:xfrm>
      </p:grpSpPr>
      <p:sp>
        <p:nvSpPr>
          <p:cNvPr id="20" name="Google Shape;2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2" name="Google Shape;22;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
        <p:nvSpPr>
          <p:cNvPr id="2" name="Google Shape;17;p16">
            <a:extLst>
              <a:ext uri="{FF2B5EF4-FFF2-40B4-BE49-F238E27FC236}">
                <a16:creationId xmlns:a16="http://schemas.microsoft.com/office/drawing/2014/main" id="{94AA3084-FCEB-F961-920E-127C35386E91}"/>
              </a:ext>
            </a:extLst>
          </p:cNvPr>
          <p:cNvSpPr txBox="1">
            <a:spLocks noGrp="1"/>
          </p:cNvSpPr>
          <p:nvPr userDrawn="1"/>
        </p:nvSpPr>
        <p:spPr>
          <a:xfrm>
            <a:off x="405104" y="6184244"/>
            <a:ext cx="11234057" cy="497957"/>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r>
              <a:rPr lang="en-GB" dirty="0"/>
              <a:t>International Tourism Futures 2nd </a:t>
            </a:r>
            <a:r>
              <a:rPr lang="en-GB" dirty="0" err="1"/>
              <a:t>edn</a:t>
            </a:r>
            <a:r>
              <a:rPr lang="en-GB" dirty="0"/>
              <a:t> © Clare Lade, Paul Strickland, Elspeth Frew, Paul Willard, Sandra Cherro Osorio, Astrid Noerfelt. </a:t>
            </a:r>
          </a:p>
          <a:p>
            <a:r>
              <a:rPr lang="en-GB" dirty="0"/>
              <a:t>All rights reserved 2025</a:t>
            </a:r>
          </a:p>
          <a:p>
            <a:endParaRPr dirty="0"/>
          </a:p>
        </p:txBody>
      </p:sp>
      <p:pic>
        <p:nvPicPr>
          <p:cNvPr id="3" name="Picture 2" descr="A book cover with a couple of people&#10;&#10;Description automatically generated">
            <a:extLst>
              <a:ext uri="{FF2B5EF4-FFF2-40B4-BE49-F238E27FC236}">
                <a16:creationId xmlns:a16="http://schemas.microsoft.com/office/drawing/2014/main" id="{9945EE0E-082C-CD5E-5CA5-B8DE291F2060}"/>
              </a:ext>
            </a:extLst>
          </p:cNvPr>
          <p:cNvPicPr>
            <a:picLocks noChangeAspect="1"/>
          </p:cNvPicPr>
          <p:nvPr userDrawn="1"/>
        </p:nvPicPr>
        <p:blipFill>
          <a:blip r:embed="rId2"/>
          <a:stretch>
            <a:fillRect/>
          </a:stretch>
        </p:blipFill>
        <p:spPr>
          <a:xfrm>
            <a:off x="10782610" y="175799"/>
            <a:ext cx="1004286" cy="142039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5"/>
        <p:cNvGrpSpPr/>
        <p:nvPr/>
      </p:nvGrpSpPr>
      <p:grpSpPr>
        <a:xfrm>
          <a:off x="0" y="0"/>
          <a:ext cx="0" cy="0"/>
          <a:chOff x="0" y="0"/>
          <a:chExt cx="0" cy="0"/>
        </a:xfrm>
      </p:grpSpPr>
      <p:sp>
        <p:nvSpPr>
          <p:cNvPr id="26" name="Google Shape;26;p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28" name="Google Shape;28;p8"/>
          <p:cNvPicPr preferRelativeResize="0"/>
          <p:nvPr/>
        </p:nvPicPr>
        <p:blipFill rotWithShape="1">
          <a:blip r:embed="rId2">
            <a:alphaModFix/>
          </a:blip>
          <a:srcRect/>
          <a:stretch/>
        </p:blipFill>
        <p:spPr>
          <a:xfrm>
            <a:off x="10528882" y="-11112"/>
            <a:ext cx="1663118" cy="1319407"/>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2" name="Google Shape;3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9" name="Google Shape;3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2"/>
        <p:cNvGrpSpPr/>
        <p:nvPr/>
      </p:nvGrpSpPr>
      <p:grpSpPr>
        <a:xfrm>
          <a:off x="0" y="0"/>
          <a:ext cx="0" cy="0"/>
          <a:chOff x="0" y="0"/>
          <a:chExt cx="0" cy="0"/>
        </a:xfrm>
      </p:grpSpPr>
      <p:sp>
        <p:nvSpPr>
          <p:cNvPr id="43" name="Google Shape;43;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7" name="Google Shape;47;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8" name="Google Shape;48;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6"/>
        <p:cNvGrpSpPr/>
        <p:nvPr/>
      </p:nvGrpSpPr>
      <p:grpSpPr>
        <a:xfrm>
          <a:off x="0" y="0"/>
          <a:ext cx="0" cy="0"/>
          <a:chOff x="0" y="0"/>
          <a:chExt cx="0" cy="0"/>
        </a:xfrm>
      </p:grpSpPr>
      <p:sp>
        <p:nvSpPr>
          <p:cNvPr id="57" name="Google Shape;57;p13"/>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13"/>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9" name="Google Shape;59;p13"/>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0" name="Google Shape;6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1" name="Google Shape;6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3"/>
        <p:cNvGrpSpPr/>
        <p:nvPr/>
      </p:nvGrpSpPr>
      <p:grpSpPr>
        <a:xfrm>
          <a:off x="0" y="0"/>
          <a:ext cx="0" cy="0"/>
          <a:chOff x="0" y="0"/>
          <a:chExt cx="0" cy="0"/>
        </a:xfrm>
      </p:grpSpPr>
      <p:sp>
        <p:nvSpPr>
          <p:cNvPr id="64" name="Google Shape;64;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14"/>
          <p:cNvSpPr>
            <a:spLocks noGrp="1"/>
          </p:cNvSpPr>
          <p:nvPr>
            <p:ph type="pic" idx="2"/>
          </p:nvPr>
        </p:nvSpPr>
        <p:spPr>
          <a:xfrm>
            <a:off x="5183188" y="987425"/>
            <a:ext cx="6172200" cy="4873625"/>
          </a:xfrm>
          <a:prstGeom prst="rect">
            <a:avLst/>
          </a:prstGeom>
          <a:noFill/>
          <a:ln>
            <a:noFill/>
          </a:ln>
        </p:spPr>
      </p:sp>
      <p:sp>
        <p:nvSpPr>
          <p:cNvPr id="66" name="Google Shape;66;p14"/>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7" name="Google Shape;67;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
          <p:cNvSpPr txBox="1"/>
          <p:nvPr/>
        </p:nvSpPr>
        <p:spPr>
          <a:xfrm>
            <a:off x="1676401" y="1989139"/>
            <a:ext cx="8812213" cy="193899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GB" sz="4000" b="1" i="0" u="none" strike="noStrike" cap="none">
                <a:solidFill>
                  <a:schemeClr val="dk1"/>
                </a:solidFill>
                <a:latin typeface="Arial"/>
                <a:ea typeface="Arial"/>
                <a:cs typeface="Arial"/>
                <a:sym typeface="Arial"/>
              </a:rPr>
              <a:t>Chapter 9: Astro Tourism</a:t>
            </a:r>
            <a:endParaRPr/>
          </a:p>
          <a:p>
            <a:pPr marL="0" marR="0" lvl="0" indent="0" algn="ctr" rtl="0">
              <a:spcBef>
                <a:spcPts val="0"/>
              </a:spcBef>
              <a:spcAft>
                <a:spcPts val="0"/>
              </a:spcAft>
              <a:buNone/>
            </a:pPr>
            <a:endParaRPr sz="4000" b="1" i="0" u="none" strike="noStrike" cap="none">
              <a:solidFill>
                <a:schemeClr val="dk1"/>
              </a:solidFill>
              <a:latin typeface="Arial"/>
              <a:ea typeface="Arial"/>
              <a:cs typeface="Arial"/>
              <a:sym typeface="Arial"/>
            </a:endParaRPr>
          </a:p>
          <a:p>
            <a:pPr marL="0" marR="0" lvl="0" indent="0" algn="ctr" rtl="0">
              <a:spcBef>
                <a:spcPts val="0"/>
              </a:spcBef>
              <a:spcAft>
                <a:spcPts val="0"/>
              </a:spcAft>
              <a:buNone/>
            </a:pPr>
            <a:endParaRPr sz="4000" b="1" i="0" u="none" strike="noStrike" cap="none">
              <a:solidFill>
                <a:schemeClr val="dk1"/>
              </a:solidFill>
              <a:latin typeface="Arial"/>
              <a:ea typeface="Arial"/>
              <a:cs typeface="Arial"/>
              <a:sym typeface="Arial"/>
            </a:endParaRPr>
          </a:p>
        </p:txBody>
      </p:sp>
      <p:sp>
        <p:nvSpPr>
          <p:cNvPr id="88" name="Google Shape;88;p1"/>
          <p:cNvSpPr/>
          <p:nvPr/>
        </p:nvSpPr>
        <p:spPr>
          <a:xfrm>
            <a:off x="1524000" y="43934"/>
            <a:ext cx="264816" cy="369332"/>
          </a:xfrm>
          <a:prstGeom prst="rect">
            <a:avLst/>
          </a:prstGeom>
          <a:noFill/>
          <a:ln>
            <a:noFill/>
          </a:ln>
        </p:spPr>
        <p:txBody>
          <a:bodyPr spcFirstLastPara="1" wrap="square" lIns="91425" tIns="45700" rIns="91425" bIns="45700" anchor="ctr" anchorCtr="0">
            <a:sp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pic>
        <p:nvPicPr>
          <p:cNvPr id="91" name="Google Shape;91;p1" descr="A picture containing drawing&#10;&#10;Description automatically generated"/>
          <p:cNvPicPr preferRelativeResize="0"/>
          <p:nvPr/>
        </p:nvPicPr>
        <p:blipFill rotWithShape="1">
          <a:blip r:embed="rId3">
            <a:alphaModFix/>
          </a:blip>
          <a:srcRect/>
          <a:stretch/>
        </p:blipFill>
        <p:spPr>
          <a:xfrm>
            <a:off x="48504" y="6084016"/>
            <a:ext cx="713496" cy="687013"/>
          </a:xfrm>
          <a:prstGeom prst="rect">
            <a:avLst/>
          </a:prstGeom>
          <a:noFill/>
          <a:ln>
            <a:noFill/>
          </a:ln>
        </p:spPr>
      </p:pic>
      <p:pic>
        <p:nvPicPr>
          <p:cNvPr id="92" name="Google Shape;92;p1" descr="A picture containing drawing&#10;&#10;Description automatically generated"/>
          <p:cNvPicPr preferRelativeResize="0"/>
          <p:nvPr/>
        </p:nvPicPr>
        <p:blipFill rotWithShape="1">
          <a:blip r:embed="rId3">
            <a:alphaModFix/>
          </a:blip>
          <a:srcRect/>
          <a:stretch/>
        </p:blipFill>
        <p:spPr>
          <a:xfrm>
            <a:off x="11430000" y="6084016"/>
            <a:ext cx="713496" cy="687013"/>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g31310fd1d0d_0_50"/>
          <p:cNvSpPr txBox="1">
            <a:spLocks noGrp="1"/>
          </p:cNvSpPr>
          <p:nvPr>
            <p:ph type="title"/>
          </p:nvPr>
        </p:nvSpPr>
        <p:spPr>
          <a:xfrm>
            <a:off x="838200" y="39167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GB"/>
              <a:t>Space hotels</a:t>
            </a:r>
            <a:endParaRPr/>
          </a:p>
        </p:txBody>
      </p:sp>
      <p:sp>
        <p:nvSpPr>
          <p:cNvPr id="157" name="Google Shape;157;g31310fd1d0d_0_50"/>
          <p:cNvSpPr txBox="1">
            <a:spLocks noGrp="1"/>
          </p:cNvSpPr>
          <p:nvPr>
            <p:ph type="body" idx="1"/>
          </p:nvPr>
        </p:nvSpPr>
        <p:spPr>
          <a:xfrm>
            <a:off x="838200" y="1818975"/>
            <a:ext cx="10515600" cy="4351200"/>
          </a:xfrm>
          <a:prstGeom prst="rect">
            <a:avLst/>
          </a:prstGeom>
        </p:spPr>
        <p:txBody>
          <a:bodyPr spcFirstLastPara="1" wrap="square" lIns="91425" tIns="45700" rIns="91425" bIns="45700" anchor="t" anchorCtr="0">
            <a:normAutofit fontScale="92500" lnSpcReduction="10000"/>
          </a:bodyPr>
          <a:lstStyle/>
          <a:p>
            <a:pPr marL="0" lvl="0" indent="0" algn="l" rtl="0">
              <a:spcBef>
                <a:spcPts val="1000"/>
              </a:spcBef>
              <a:spcAft>
                <a:spcPts val="0"/>
              </a:spcAft>
              <a:buNone/>
            </a:pPr>
            <a:r>
              <a:rPr lang="en-GB"/>
              <a:t>Initially space hotels will be: </a:t>
            </a:r>
            <a:endParaRPr/>
          </a:p>
          <a:p>
            <a:pPr marL="457200" lvl="0" indent="-342900" algn="l" rtl="0">
              <a:spcBef>
                <a:spcPts val="1000"/>
              </a:spcBef>
              <a:spcAft>
                <a:spcPts val="0"/>
              </a:spcAft>
              <a:buSzPts val="1800"/>
              <a:buChar char="•"/>
            </a:pPr>
            <a:r>
              <a:rPr lang="en-GB"/>
              <a:t>small, </a:t>
            </a:r>
            <a:endParaRPr/>
          </a:p>
          <a:p>
            <a:pPr marL="457200" lvl="0" indent="-342900" algn="l" rtl="0">
              <a:spcBef>
                <a:spcPts val="0"/>
              </a:spcBef>
              <a:spcAft>
                <a:spcPts val="0"/>
              </a:spcAft>
              <a:buSzPts val="1800"/>
              <a:buChar char="•"/>
            </a:pPr>
            <a:r>
              <a:rPr lang="en-GB"/>
              <a:t>cramped, </a:t>
            </a:r>
            <a:endParaRPr/>
          </a:p>
          <a:p>
            <a:pPr marL="457200" lvl="0" indent="-342900" algn="l" rtl="0">
              <a:spcBef>
                <a:spcPts val="0"/>
              </a:spcBef>
              <a:spcAft>
                <a:spcPts val="0"/>
              </a:spcAft>
              <a:buSzPts val="1800"/>
              <a:buChar char="•"/>
            </a:pPr>
            <a:r>
              <a:rPr lang="en-GB"/>
              <a:t>require extensive guest training,</a:t>
            </a:r>
            <a:endParaRPr/>
          </a:p>
          <a:p>
            <a:pPr marL="457200" lvl="0" indent="-342900" algn="l" rtl="0">
              <a:spcBef>
                <a:spcPts val="0"/>
              </a:spcBef>
              <a:spcAft>
                <a:spcPts val="0"/>
              </a:spcAft>
              <a:buSzPts val="1800"/>
              <a:buChar char="•"/>
            </a:pPr>
            <a:r>
              <a:rPr lang="en-GB"/>
              <a:t>expensive </a:t>
            </a:r>
            <a:endParaRPr/>
          </a:p>
          <a:p>
            <a:pPr marL="457200" lvl="0" indent="-342900" algn="l" rtl="0">
              <a:spcBef>
                <a:spcPts val="0"/>
              </a:spcBef>
              <a:spcAft>
                <a:spcPts val="0"/>
              </a:spcAft>
              <a:buSzPts val="1800"/>
              <a:buChar char="•"/>
            </a:pPr>
            <a:r>
              <a:rPr lang="en-GB"/>
              <a:t>have technological challenges,</a:t>
            </a:r>
            <a:endParaRPr/>
          </a:p>
          <a:p>
            <a:pPr marL="457200" lvl="0" indent="-342900" algn="l" rtl="0">
              <a:spcBef>
                <a:spcPts val="0"/>
              </a:spcBef>
              <a:spcAft>
                <a:spcPts val="0"/>
              </a:spcAft>
              <a:buSzPts val="1800"/>
              <a:buChar char="•"/>
            </a:pPr>
            <a:r>
              <a:rPr lang="en-GB"/>
              <a:t>time constraints, </a:t>
            </a:r>
            <a:endParaRPr/>
          </a:p>
          <a:p>
            <a:pPr marL="457200" lvl="0" indent="-342900" algn="l" rtl="0">
              <a:spcBef>
                <a:spcPts val="0"/>
              </a:spcBef>
              <a:spcAft>
                <a:spcPts val="0"/>
              </a:spcAft>
              <a:buSzPts val="1800"/>
              <a:buChar char="•"/>
            </a:pPr>
            <a:r>
              <a:rPr lang="en-GB"/>
              <a:t>food, beverages and sleep concerns.</a:t>
            </a:r>
            <a:endParaRPr/>
          </a:p>
          <a:p>
            <a:pPr marL="0" lvl="0" indent="0" algn="l" rtl="0">
              <a:spcBef>
                <a:spcPts val="1000"/>
              </a:spcBef>
              <a:spcAft>
                <a:spcPts val="0"/>
              </a:spcAft>
              <a:buNone/>
            </a:pPr>
            <a:endParaRPr/>
          </a:p>
          <a:p>
            <a:pPr marL="0" lvl="0" indent="0" algn="l" rtl="0">
              <a:spcBef>
                <a:spcPts val="1000"/>
              </a:spcBef>
              <a:spcAft>
                <a:spcPts val="0"/>
              </a:spcAft>
              <a:buNone/>
            </a:pPr>
            <a:r>
              <a:rPr lang="en-GB"/>
              <a:t>														(Strickland, 2012)</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g31310fd1d0d_0_56"/>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GB"/>
              <a:t>Attributes of space tourism employees</a:t>
            </a:r>
            <a:endParaRPr/>
          </a:p>
        </p:txBody>
      </p:sp>
      <p:sp>
        <p:nvSpPr>
          <p:cNvPr id="164" name="Google Shape;164;g31310fd1d0d_0_56"/>
          <p:cNvSpPr txBox="1">
            <a:spLocks noGrp="1"/>
          </p:cNvSpPr>
          <p:nvPr>
            <p:ph type="body" idx="1"/>
          </p:nvPr>
        </p:nvSpPr>
        <p:spPr>
          <a:xfrm>
            <a:off x="838200" y="1852175"/>
            <a:ext cx="10515600" cy="4351200"/>
          </a:xfrm>
          <a:prstGeom prst="rect">
            <a:avLst/>
          </a:prstGeom>
        </p:spPr>
        <p:txBody>
          <a:bodyPr spcFirstLastPara="1" wrap="square" lIns="91425" tIns="45700" rIns="91425" bIns="45700" anchor="t" anchorCtr="0">
            <a:normAutofit fontScale="92500" lnSpcReduction="20000"/>
          </a:bodyPr>
          <a:lstStyle/>
          <a:p>
            <a:pPr marL="0" lvl="0" indent="0" algn="l" rtl="0">
              <a:spcBef>
                <a:spcPts val="1000"/>
              </a:spcBef>
              <a:spcAft>
                <a:spcPts val="0"/>
              </a:spcAft>
              <a:buNone/>
            </a:pPr>
            <a:r>
              <a:rPr lang="en-GB"/>
              <a:t>Traditional attributes of a hospitality worker:</a:t>
            </a:r>
            <a:endParaRPr/>
          </a:p>
          <a:p>
            <a:pPr marL="457200" lvl="0" indent="-317500" algn="l" rtl="0">
              <a:spcBef>
                <a:spcPts val="1000"/>
              </a:spcBef>
              <a:spcAft>
                <a:spcPts val="0"/>
              </a:spcAft>
              <a:buSzPts val="1400"/>
              <a:buChar char="-"/>
            </a:pPr>
            <a:r>
              <a:rPr lang="en-GB" sz="2400"/>
              <a:t>good work ethic, </a:t>
            </a:r>
            <a:endParaRPr sz="2400"/>
          </a:p>
          <a:p>
            <a:pPr marL="457200" lvl="0" indent="-311150" algn="l" rtl="0">
              <a:spcBef>
                <a:spcPts val="0"/>
              </a:spcBef>
              <a:spcAft>
                <a:spcPts val="0"/>
              </a:spcAft>
              <a:buSzPts val="1300"/>
              <a:buChar char="-"/>
            </a:pPr>
            <a:r>
              <a:rPr lang="en-GB" sz="2300"/>
              <a:t>punctual,</a:t>
            </a:r>
            <a:endParaRPr sz="2300"/>
          </a:p>
          <a:p>
            <a:pPr marL="457200" lvl="0" indent="-311150" algn="l" rtl="0">
              <a:spcBef>
                <a:spcPts val="0"/>
              </a:spcBef>
              <a:spcAft>
                <a:spcPts val="0"/>
              </a:spcAft>
              <a:buSzPts val="1300"/>
              <a:buChar char="-"/>
            </a:pPr>
            <a:r>
              <a:rPr lang="en-GB" sz="2300"/>
              <a:t>responsible, and</a:t>
            </a:r>
            <a:endParaRPr sz="2300"/>
          </a:p>
          <a:p>
            <a:pPr marL="457200" lvl="0" indent="-311150" algn="l" rtl="0">
              <a:spcBef>
                <a:spcPts val="0"/>
              </a:spcBef>
              <a:spcAft>
                <a:spcPts val="0"/>
              </a:spcAft>
              <a:buSzPts val="1300"/>
              <a:buChar char="-"/>
            </a:pPr>
            <a:r>
              <a:rPr lang="en-GB" sz="2300"/>
              <a:t>accountable. </a:t>
            </a:r>
            <a:endParaRPr sz="2300"/>
          </a:p>
          <a:p>
            <a:pPr marL="0" lvl="0" indent="0" algn="l" rtl="0">
              <a:spcBef>
                <a:spcPts val="1000"/>
              </a:spcBef>
              <a:spcAft>
                <a:spcPts val="0"/>
              </a:spcAft>
              <a:buNone/>
            </a:pPr>
            <a:endParaRPr/>
          </a:p>
          <a:p>
            <a:pPr marL="0" lvl="0" indent="0" algn="l" rtl="0">
              <a:spcBef>
                <a:spcPts val="1000"/>
              </a:spcBef>
              <a:spcAft>
                <a:spcPts val="0"/>
              </a:spcAft>
              <a:buNone/>
            </a:pPr>
            <a:r>
              <a:rPr lang="en-GB"/>
              <a:t>Attributes of space tourism employees:</a:t>
            </a:r>
            <a:endParaRPr/>
          </a:p>
          <a:p>
            <a:pPr marL="457200" lvl="0" indent="-317500" algn="l" rtl="0">
              <a:spcBef>
                <a:spcPts val="1000"/>
              </a:spcBef>
              <a:spcAft>
                <a:spcPts val="0"/>
              </a:spcAft>
              <a:buSzPts val="1400"/>
              <a:buChar char="-"/>
            </a:pPr>
            <a:r>
              <a:rPr lang="en-GB" sz="2400"/>
              <a:t>how to use equipment to heat food</a:t>
            </a:r>
            <a:endParaRPr sz="2400"/>
          </a:p>
          <a:p>
            <a:pPr marL="457200" lvl="0" indent="-317500" algn="l" rtl="0">
              <a:spcBef>
                <a:spcPts val="0"/>
              </a:spcBef>
              <a:spcAft>
                <a:spcPts val="0"/>
              </a:spcAft>
              <a:buSzPts val="1400"/>
              <a:buChar char="-"/>
            </a:pPr>
            <a:r>
              <a:rPr lang="en-GB" sz="2400"/>
              <a:t>overcome challenges of consuming a hot beverage</a:t>
            </a:r>
            <a:endParaRPr sz="2400"/>
          </a:p>
          <a:p>
            <a:pPr marL="457200" lvl="0" indent="-317500" algn="l" rtl="0">
              <a:spcBef>
                <a:spcPts val="0"/>
              </a:spcBef>
              <a:spcAft>
                <a:spcPts val="0"/>
              </a:spcAft>
              <a:buSzPts val="1400"/>
              <a:buChar char="-"/>
            </a:pPr>
            <a:r>
              <a:rPr lang="en-GB" sz="2400"/>
              <a:t>ability to use a toilet</a:t>
            </a:r>
            <a:endParaRPr sz="2400"/>
          </a:p>
          <a:p>
            <a:pPr marL="457200" lvl="0" indent="-317500" algn="l" rtl="0">
              <a:spcBef>
                <a:spcPts val="0"/>
              </a:spcBef>
              <a:spcAft>
                <a:spcPts val="0"/>
              </a:spcAft>
              <a:buSzPts val="1400"/>
              <a:buChar char="-"/>
            </a:pPr>
            <a:r>
              <a:rPr lang="en-GB" sz="2400"/>
              <a:t>application of telecommunications</a:t>
            </a:r>
            <a:endParaRPr sz="2400"/>
          </a:p>
          <a:p>
            <a:pPr marL="457200" lvl="0" indent="-317500" algn="l" rtl="0">
              <a:spcBef>
                <a:spcPts val="0"/>
              </a:spcBef>
              <a:spcAft>
                <a:spcPts val="0"/>
              </a:spcAft>
              <a:buSzPts val="1400"/>
              <a:buChar char="-"/>
            </a:pPr>
            <a:r>
              <a:rPr lang="en-GB" sz="2400"/>
              <a:t>administering first aid and,</a:t>
            </a:r>
            <a:endParaRPr sz="2400"/>
          </a:p>
          <a:p>
            <a:pPr marL="457200" lvl="0" indent="-317500" algn="l" rtl="0">
              <a:spcBef>
                <a:spcPts val="0"/>
              </a:spcBef>
              <a:spcAft>
                <a:spcPts val="0"/>
              </a:spcAft>
              <a:buSzPts val="1400"/>
              <a:buChar char="-"/>
            </a:pPr>
            <a:r>
              <a:rPr lang="en-GB" sz="2400"/>
              <a:t>pilot a space shuttle. 										(Strickland, 2017)</a:t>
            </a:r>
            <a:endParaRPr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b="1">
                <a:latin typeface="Calibri"/>
                <a:ea typeface="Calibri"/>
                <a:cs typeface="Calibri"/>
                <a:sym typeface="Calibri"/>
              </a:rPr>
              <a:t>Summary</a:t>
            </a:r>
            <a:endParaRPr/>
          </a:p>
        </p:txBody>
      </p:sp>
      <p:sp>
        <p:nvSpPr>
          <p:cNvPr id="171" name="Google Shape;171;p3"/>
          <p:cNvSpPr txBox="1">
            <a:spLocks noGrp="1"/>
          </p:cNvSpPr>
          <p:nvPr>
            <p:ph type="body" idx="1"/>
          </p:nvPr>
        </p:nvSpPr>
        <p:spPr>
          <a:xfrm>
            <a:off x="838200" y="1567543"/>
            <a:ext cx="10515600" cy="4609420"/>
          </a:xfrm>
          <a:prstGeom prst="rect">
            <a:avLst/>
          </a:prstGeom>
          <a:noFill/>
          <a:ln>
            <a:noFill/>
          </a:ln>
        </p:spPr>
        <p:txBody>
          <a:bodyPr spcFirstLastPara="1" wrap="square" lIns="91425" tIns="45700" rIns="91425" bIns="45700" anchor="t" anchorCtr="0">
            <a:normAutofit/>
          </a:bodyPr>
          <a:lstStyle/>
          <a:p>
            <a:pPr marL="0" lvl="0" indent="0" algn="l" rtl="0">
              <a:lnSpc>
                <a:spcPct val="100000"/>
              </a:lnSpc>
              <a:spcBef>
                <a:spcPts val="0"/>
              </a:spcBef>
              <a:spcAft>
                <a:spcPts val="0"/>
              </a:spcAft>
              <a:buClr>
                <a:schemeClr val="dk1"/>
              </a:buClr>
              <a:buSzPts val="2800"/>
              <a:buNone/>
            </a:pPr>
            <a:r>
              <a:rPr lang="en-GB"/>
              <a:t>This chapter explored: </a:t>
            </a:r>
            <a:endParaRPr/>
          </a:p>
          <a:p>
            <a:pPr marL="457200" lvl="0" indent="-342900" algn="l" rtl="0">
              <a:lnSpc>
                <a:spcPct val="100000"/>
              </a:lnSpc>
              <a:spcBef>
                <a:spcPts val="0"/>
              </a:spcBef>
              <a:spcAft>
                <a:spcPts val="0"/>
              </a:spcAft>
              <a:buSzPts val="1800"/>
              <a:buChar char="-"/>
            </a:pPr>
            <a:r>
              <a:rPr lang="en-GB"/>
              <a:t>frontier travel</a:t>
            </a:r>
            <a:endParaRPr/>
          </a:p>
          <a:p>
            <a:pPr marL="457200" lvl="0" indent="-342900" algn="l" rtl="0">
              <a:lnSpc>
                <a:spcPct val="100000"/>
              </a:lnSpc>
              <a:spcBef>
                <a:spcPts val="0"/>
              </a:spcBef>
              <a:spcAft>
                <a:spcPts val="0"/>
              </a:spcAft>
              <a:buSzPts val="1800"/>
              <a:buChar char="-"/>
            </a:pPr>
            <a:r>
              <a:rPr lang="en-GB"/>
              <a:t>virtual reality </a:t>
            </a:r>
            <a:endParaRPr/>
          </a:p>
          <a:p>
            <a:pPr marL="457200" lvl="0" indent="-342900" algn="l" rtl="0">
              <a:lnSpc>
                <a:spcPct val="100000"/>
              </a:lnSpc>
              <a:spcBef>
                <a:spcPts val="0"/>
              </a:spcBef>
              <a:spcAft>
                <a:spcPts val="0"/>
              </a:spcAft>
              <a:buSzPts val="1800"/>
              <a:buChar char="-"/>
            </a:pPr>
            <a:r>
              <a:rPr lang="en-GB"/>
              <a:t>space travel </a:t>
            </a:r>
            <a:endParaRPr/>
          </a:p>
          <a:p>
            <a:pPr marL="457200" lvl="0" indent="-342900" algn="l" rtl="0">
              <a:lnSpc>
                <a:spcPct val="100000"/>
              </a:lnSpc>
              <a:spcBef>
                <a:spcPts val="0"/>
              </a:spcBef>
              <a:spcAft>
                <a:spcPts val="0"/>
              </a:spcAft>
              <a:buSzPts val="1800"/>
              <a:buChar char="-"/>
            </a:pPr>
            <a:r>
              <a:rPr lang="en-GB"/>
              <a:t>sub-orbital tourism</a:t>
            </a:r>
            <a:endParaRPr/>
          </a:p>
          <a:p>
            <a:pPr marL="457200" lvl="0" indent="-342900" algn="l" rtl="0">
              <a:lnSpc>
                <a:spcPct val="100000"/>
              </a:lnSpc>
              <a:spcBef>
                <a:spcPts val="0"/>
              </a:spcBef>
              <a:spcAft>
                <a:spcPts val="0"/>
              </a:spcAft>
              <a:buSzPts val="1800"/>
              <a:buChar char="-"/>
            </a:pPr>
            <a:r>
              <a:rPr lang="en-GB"/>
              <a:t>orbital tourism</a:t>
            </a:r>
            <a:endParaRPr/>
          </a:p>
          <a:p>
            <a:pPr marL="457200" lvl="0" indent="-342900" algn="l" rtl="0">
              <a:lnSpc>
                <a:spcPct val="100000"/>
              </a:lnSpc>
              <a:spcBef>
                <a:spcPts val="0"/>
              </a:spcBef>
              <a:spcAft>
                <a:spcPts val="0"/>
              </a:spcAft>
              <a:buSzPts val="1800"/>
              <a:buChar char="-"/>
            </a:pPr>
            <a:r>
              <a:rPr lang="en-GB"/>
              <a:t>lunar and moon tourism</a:t>
            </a:r>
            <a:endParaRPr/>
          </a:p>
          <a:p>
            <a:pPr marL="457200" lvl="0" indent="-342900" algn="l" rtl="0">
              <a:lnSpc>
                <a:spcPct val="100000"/>
              </a:lnSpc>
              <a:spcBef>
                <a:spcPts val="0"/>
              </a:spcBef>
              <a:spcAft>
                <a:spcPts val="0"/>
              </a:spcAft>
              <a:buSzPts val="1800"/>
              <a:buChar char="-"/>
            </a:pPr>
            <a:r>
              <a:rPr lang="en-GB"/>
              <a:t>space hotels and, </a:t>
            </a:r>
            <a:endParaRPr/>
          </a:p>
          <a:p>
            <a:pPr marL="457200" lvl="0" indent="-342900" algn="l" rtl="0">
              <a:lnSpc>
                <a:spcPct val="100000"/>
              </a:lnSpc>
              <a:spcBef>
                <a:spcPts val="0"/>
              </a:spcBef>
              <a:spcAft>
                <a:spcPts val="0"/>
              </a:spcAft>
              <a:buSzPts val="1800"/>
              <a:buChar char="-"/>
            </a:pPr>
            <a:r>
              <a:rPr lang="en-GB"/>
              <a:t>attributes of space tourism employees</a:t>
            </a:r>
            <a:endParaRPr/>
          </a:p>
        </p:txBody>
      </p:sp>
      <p:sp>
        <p:nvSpPr>
          <p:cNvPr id="172" name="Google Shape;172;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International Tourism Futures © Goodfellow Publishers 2024</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Google Shape;177;p4"/>
          <p:cNvSpPr txBox="1">
            <a:spLocks noGrp="1"/>
          </p:cNvSpPr>
          <p:nvPr>
            <p:ph type="title"/>
          </p:nvPr>
        </p:nvSpPr>
        <p:spPr>
          <a:xfrm>
            <a:off x="838200" y="365126"/>
            <a:ext cx="10515600" cy="106509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b="1"/>
              <a:t>Discussion questions</a:t>
            </a:r>
            <a:endParaRPr/>
          </a:p>
        </p:txBody>
      </p:sp>
      <p:sp>
        <p:nvSpPr>
          <p:cNvPr id="178" name="Google Shape;178;p4"/>
          <p:cNvSpPr txBox="1">
            <a:spLocks noGrp="1"/>
          </p:cNvSpPr>
          <p:nvPr>
            <p:ph type="body" idx="1"/>
          </p:nvPr>
        </p:nvSpPr>
        <p:spPr>
          <a:xfrm>
            <a:off x="838200" y="1430216"/>
            <a:ext cx="10814538" cy="4926134"/>
          </a:xfrm>
          <a:prstGeom prst="rect">
            <a:avLst/>
          </a:prstGeom>
          <a:noFill/>
          <a:ln>
            <a:noFill/>
          </a:ln>
        </p:spPr>
        <p:txBody>
          <a:bodyPr spcFirstLastPara="1" wrap="square" lIns="91425" tIns="45700" rIns="91425" bIns="45700" anchor="t" anchorCtr="0">
            <a:normAutofit/>
          </a:bodyPr>
          <a:lstStyle/>
          <a:p>
            <a:pPr marL="0" lvl="0" indent="0" algn="just" rtl="0">
              <a:lnSpc>
                <a:spcPct val="115000"/>
              </a:lnSpc>
              <a:spcBef>
                <a:spcPts val="1200"/>
              </a:spcBef>
              <a:spcAft>
                <a:spcPts val="0"/>
              </a:spcAft>
              <a:buClr>
                <a:schemeClr val="dk1"/>
              </a:buClr>
              <a:buSzPts val="1100"/>
              <a:buFont typeface="Arial"/>
              <a:buNone/>
            </a:pPr>
            <a:endParaRPr sz="1100" b="1">
              <a:latin typeface="Arial"/>
              <a:ea typeface="Arial"/>
              <a:cs typeface="Arial"/>
              <a:sym typeface="Arial"/>
            </a:endParaRPr>
          </a:p>
          <a:p>
            <a:pPr marL="0" lvl="0" indent="0" algn="just" rtl="0">
              <a:lnSpc>
                <a:spcPct val="115000"/>
              </a:lnSpc>
              <a:spcBef>
                <a:spcPts val="1200"/>
              </a:spcBef>
              <a:spcAft>
                <a:spcPts val="0"/>
              </a:spcAft>
              <a:buClr>
                <a:schemeClr val="dk1"/>
              </a:buClr>
              <a:buSzPts val="1100"/>
              <a:buFont typeface="Arial"/>
              <a:buNone/>
            </a:pPr>
            <a:r>
              <a:rPr lang="en-GB" sz="1100" b="1">
                <a:latin typeface="Arial"/>
                <a:ea typeface="Arial"/>
                <a:cs typeface="Arial"/>
                <a:sym typeface="Arial"/>
              </a:rPr>
              <a:t> </a:t>
            </a:r>
            <a:endParaRPr sz="1100" b="1">
              <a:latin typeface="Arial"/>
              <a:ea typeface="Arial"/>
              <a:cs typeface="Arial"/>
              <a:sym typeface="Arial"/>
            </a:endParaRPr>
          </a:p>
          <a:p>
            <a:pPr marL="457200" lvl="0" indent="-393700" algn="just" rtl="0">
              <a:lnSpc>
                <a:spcPct val="115000"/>
              </a:lnSpc>
              <a:spcBef>
                <a:spcPts val="0"/>
              </a:spcBef>
              <a:spcAft>
                <a:spcPts val="0"/>
              </a:spcAft>
              <a:buSzPts val="2600"/>
              <a:buFont typeface="Arial"/>
              <a:buAutoNum type="arabicPeriod"/>
            </a:pPr>
            <a:r>
              <a:rPr lang="en-GB" sz="2600">
                <a:latin typeface="Arial"/>
                <a:ea typeface="Arial"/>
                <a:cs typeface="Arial"/>
                <a:sym typeface="Arial"/>
              </a:rPr>
              <a:t>Who owns the moon therefore who is responsible for law and order?</a:t>
            </a:r>
            <a:endParaRPr sz="2600">
              <a:latin typeface="Arial"/>
              <a:ea typeface="Arial"/>
              <a:cs typeface="Arial"/>
              <a:sym typeface="Arial"/>
            </a:endParaRPr>
          </a:p>
          <a:p>
            <a:pPr marL="914400" lvl="0" indent="0" algn="just" rtl="0">
              <a:lnSpc>
                <a:spcPct val="115000"/>
              </a:lnSpc>
              <a:spcBef>
                <a:spcPts val="0"/>
              </a:spcBef>
              <a:spcAft>
                <a:spcPts val="0"/>
              </a:spcAft>
              <a:buNone/>
            </a:pPr>
            <a:endParaRPr sz="2600">
              <a:latin typeface="Arial"/>
              <a:ea typeface="Arial"/>
              <a:cs typeface="Arial"/>
              <a:sym typeface="Arial"/>
            </a:endParaRPr>
          </a:p>
          <a:p>
            <a:pPr marL="457200" lvl="0" indent="-393700" algn="just" rtl="0">
              <a:lnSpc>
                <a:spcPct val="115000"/>
              </a:lnSpc>
              <a:spcBef>
                <a:spcPts val="0"/>
              </a:spcBef>
              <a:spcAft>
                <a:spcPts val="0"/>
              </a:spcAft>
              <a:buSzPts val="2600"/>
              <a:buFont typeface="Arial"/>
              <a:buAutoNum type="arabicPeriod"/>
            </a:pPr>
            <a:r>
              <a:rPr lang="en-GB" sz="2600">
                <a:latin typeface="Arial"/>
                <a:ea typeface="Arial"/>
                <a:cs typeface="Arial"/>
                <a:sym typeface="Arial"/>
              </a:rPr>
              <a:t>Should the moon be exploited for profit in any form such as mining, tourism, water or colonisation?</a:t>
            </a:r>
            <a:endParaRPr sz="2600">
              <a:latin typeface="Arial"/>
              <a:ea typeface="Arial"/>
              <a:cs typeface="Arial"/>
              <a:sym typeface="Arial"/>
            </a:endParaRPr>
          </a:p>
          <a:p>
            <a:pPr marL="914400" lvl="0" indent="0" algn="just" rtl="0">
              <a:lnSpc>
                <a:spcPct val="115000"/>
              </a:lnSpc>
              <a:spcBef>
                <a:spcPts val="0"/>
              </a:spcBef>
              <a:spcAft>
                <a:spcPts val="0"/>
              </a:spcAft>
              <a:buNone/>
            </a:pPr>
            <a:endParaRPr sz="2600">
              <a:latin typeface="Arial"/>
              <a:ea typeface="Arial"/>
              <a:cs typeface="Arial"/>
              <a:sym typeface="Arial"/>
            </a:endParaRPr>
          </a:p>
          <a:p>
            <a:pPr marL="457200" lvl="0" indent="-393700" algn="just" rtl="0">
              <a:lnSpc>
                <a:spcPct val="115000"/>
              </a:lnSpc>
              <a:spcBef>
                <a:spcPts val="0"/>
              </a:spcBef>
              <a:spcAft>
                <a:spcPts val="0"/>
              </a:spcAft>
              <a:buSzPts val="2600"/>
              <a:buFont typeface="Arial"/>
              <a:buAutoNum type="arabicPeriod"/>
            </a:pPr>
            <a:r>
              <a:rPr lang="en-GB" sz="2600">
                <a:latin typeface="Arial"/>
                <a:ea typeface="Arial"/>
                <a:cs typeface="Arial"/>
                <a:sym typeface="Arial"/>
              </a:rPr>
              <a:t>Is there an argument that the moon should become a natural reserve or national park? Discuss.</a:t>
            </a:r>
            <a:endParaRPr sz="2600">
              <a:latin typeface="Arial"/>
              <a:ea typeface="Arial"/>
              <a:cs typeface="Arial"/>
              <a:sym typeface="Arial"/>
            </a:endParaRPr>
          </a:p>
          <a:p>
            <a:pPr marL="0" lvl="0" indent="0" algn="l" rtl="0">
              <a:lnSpc>
                <a:spcPct val="90000"/>
              </a:lnSpc>
              <a:spcBef>
                <a:spcPts val="1000"/>
              </a:spcBef>
              <a:spcAft>
                <a:spcPts val="0"/>
              </a:spcAft>
              <a:buClr>
                <a:schemeClr val="dk1"/>
              </a:buClr>
              <a:buSzPts val="2800"/>
              <a:buNone/>
            </a:pPr>
            <a:endParaRPr b="1"/>
          </a:p>
          <a:p>
            <a:pPr marL="0" lvl="0" indent="0" algn="l" rtl="0">
              <a:lnSpc>
                <a:spcPct val="90000"/>
              </a:lnSpc>
              <a:spcBef>
                <a:spcPts val="1000"/>
              </a:spcBef>
              <a:spcAft>
                <a:spcPts val="0"/>
              </a:spcAft>
              <a:buClr>
                <a:schemeClr val="dk1"/>
              </a:buClr>
              <a:buSzPts val="3600"/>
              <a:buNone/>
            </a:pPr>
            <a:endParaRPr sz="3600" b="1"/>
          </a:p>
          <a:p>
            <a:pPr marL="228600" lvl="0" indent="-50800" algn="l" rtl="0">
              <a:lnSpc>
                <a:spcPct val="90000"/>
              </a:lnSpc>
              <a:spcBef>
                <a:spcPts val="1000"/>
              </a:spcBef>
              <a:spcAft>
                <a:spcPts val="0"/>
              </a:spcAft>
              <a:buClr>
                <a:schemeClr val="dk1"/>
              </a:buClr>
              <a:buSzPts val="2800"/>
              <a:buNone/>
            </a:pPr>
            <a:endParaRPr/>
          </a:p>
        </p:txBody>
      </p:sp>
      <p:sp>
        <p:nvSpPr>
          <p:cNvPr id="179" name="Google Shape;179;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International Tourism Futures © Goodfellow Publishers 2024</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GB" b="1">
                <a:latin typeface="Calibri"/>
                <a:ea typeface="Calibri"/>
                <a:cs typeface="Calibri"/>
                <a:sym typeface="Calibri"/>
              </a:rPr>
              <a:t>Chapter Outline</a:t>
            </a:r>
            <a:endParaRPr/>
          </a:p>
        </p:txBody>
      </p:sp>
      <p:sp>
        <p:nvSpPr>
          <p:cNvPr id="99" name="Google Shape;99;p2"/>
          <p:cNvSpPr txBox="1">
            <a:spLocks noGrp="1"/>
          </p:cNvSpPr>
          <p:nvPr>
            <p:ph type="body" idx="1"/>
          </p:nvPr>
        </p:nvSpPr>
        <p:spPr>
          <a:xfrm>
            <a:off x="838200" y="1535723"/>
            <a:ext cx="10515600" cy="4641240"/>
          </a:xfrm>
          <a:prstGeom prst="rect">
            <a:avLst/>
          </a:prstGeom>
          <a:noFill/>
          <a:ln>
            <a:noFill/>
          </a:ln>
        </p:spPr>
        <p:txBody>
          <a:bodyPr spcFirstLastPara="1" wrap="square" lIns="91425" tIns="45700" rIns="91425" bIns="45700" anchor="t" anchorCtr="0">
            <a:normAutofit/>
          </a:bodyPr>
          <a:lstStyle/>
          <a:p>
            <a:pPr marL="457200" lvl="0" indent="-381000" algn="l" rtl="0">
              <a:lnSpc>
                <a:spcPct val="100000"/>
              </a:lnSpc>
              <a:spcBef>
                <a:spcPts val="0"/>
              </a:spcBef>
              <a:spcAft>
                <a:spcPts val="0"/>
              </a:spcAft>
              <a:buSzPts val="2400"/>
              <a:buFont typeface="Arial"/>
              <a:buChar char="•"/>
            </a:pPr>
            <a:r>
              <a:rPr lang="en-GB" sz="2400">
                <a:latin typeface="Arial"/>
                <a:ea typeface="Arial"/>
                <a:cs typeface="Arial"/>
                <a:sym typeface="Arial"/>
              </a:rPr>
              <a:t>Astro-tourism: A new frontier</a:t>
            </a:r>
            <a:endParaRPr sz="2400">
              <a:latin typeface="Arial"/>
              <a:ea typeface="Arial"/>
              <a:cs typeface="Arial"/>
              <a:sym typeface="Arial"/>
            </a:endParaRPr>
          </a:p>
          <a:p>
            <a:pPr marL="457200" lvl="0" indent="-381000" algn="l" rtl="0">
              <a:lnSpc>
                <a:spcPct val="100000"/>
              </a:lnSpc>
              <a:spcBef>
                <a:spcPts val="0"/>
              </a:spcBef>
              <a:spcAft>
                <a:spcPts val="0"/>
              </a:spcAft>
              <a:buSzPts val="2400"/>
              <a:buFont typeface="Arial"/>
              <a:buChar char="•"/>
            </a:pPr>
            <a:r>
              <a:rPr lang="en-GB" sz="2400">
                <a:latin typeface="Arial"/>
                <a:ea typeface="Arial"/>
                <a:cs typeface="Arial"/>
                <a:sym typeface="Arial"/>
              </a:rPr>
              <a:t>Star gazing</a:t>
            </a:r>
            <a:endParaRPr sz="2400">
              <a:latin typeface="Arial"/>
              <a:ea typeface="Arial"/>
              <a:cs typeface="Arial"/>
              <a:sym typeface="Arial"/>
            </a:endParaRPr>
          </a:p>
          <a:p>
            <a:pPr marL="457200" lvl="0" indent="-381000" algn="l" rtl="0">
              <a:lnSpc>
                <a:spcPct val="100000"/>
              </a:lnSpc>
              <a:spcBef>
                <a:spcPts val="0"/>
              </a:spcBef>
              <a:spcAft>
                <a:spcPts val="0"/>
              </a:spcAft>
              <a:buSzPts val="2400"/>
              <a:buFont typeface="Arial"/>
              <a:buChar char="•"/>
            </a:pPr>
            <a:r>
              <a:rPr lang="en-GB" sz="2400">
                <a:latin typeface="Arial"/>
                <a:ea typeface="Arial"/>
                <a:cs typeface="Arial"/>
                <a:sym typeface="Arial"/>
              </a:rPr>
              <a:t>Frontier travel</a:t>
            </a:r>
            <a:endParaRPr sz="1500">
              <a:latin typeface="Arial"/>
              <a:ea typeface="Arial"/>
              <a:cs typeface="Arial"/>
              <a:sym typeface="Arial"/>
            </a:endParaRPr>
          </a:p>
          <a:p>
            <a:pPr marL="914400" lvl="1" indent="-323850" algn="l" rtl="0">
              <a:lnSpc>
                <a:spcPct val="100000"/>
              </a:lnSpc>
              <a:spcBef>
                <a:spcPts val="0"/>
              </a:spcBef>
              <a:spcAft>
                <a:spcPts val="0"/>
              </a:spcAft>
              <a:buSzPts val="1500"/>
              <a:buFont typeface="Arial"/>
              <a:buChar char="•"/>
            </a:pPr>
            <a:r>
              <a:rPr lang="en-GB" sz="1500">
                <a:latin typeface="Arial"/>
                <a:ea typeface="Arial"/>
                <a:cs typeface="Arial"/>
                <a:sym typeface="Arial"/>
              </a:rPr>
              <a:t>Historical content</a:t>
            </a:r>
            <a:endParaRPr sz="1500">
              <a:latin typeface="Arial"/>
              <a:ea typeface="Arial"/>
              <a:cs typeface="Arial"/>
              <a:sym typeface="Arial"/>
            </a:endParaRPr>
          </a:p>
          <a:p>
            <a:pPr marL="914400" lvl="1" indent="-323850" algn="l" rtl="0">
              <a:lnSpc>
                <a:spcPct val="100000"/>
              </a:lnSpc>
              <a:spcBef>
                <a:spcPts val="0"/>
              </a:spcBef>
              <a:spcAft>
                <a:spcPts val="0"/>
              </a:spcAft>
              <a:buSzPts val="1500"/>
              <a:buFont typeface="Arial"/>
              <a:buChar char="•"/>
            </a:pPr>
            <a:r>
              <a:rPr lang="en-GB" sz="1500">
                <a:latin typeface="Arial"/>
                <a:ea typeface="Arial"/>
                <a:cs typeface="Arial"/>
                <a:sym typeface="Arial"/>
              </a:rPr>
              <a:t>Technological advancements</a:t>
            </a:r>
            <a:endParaRPr sz="1500">
              <a:latin typeface="Arial"/>
              <a:ea typeface="Arial"/>
              <a:cs typeface="Arial"/>
              <a:sym typeface="Arial"/>
            </a:endParaRPr>
          </a:p>
          <a:p>
            <a:pPr marL="914400" lvl="1" indent="-323850" algn="l" rtl="0">
              <a:lnSpc>
                <a:spcPct val="100000"/>
              </a:lnSpc>
              <a:spcBef>
                <a:spcPts val="0"/>
              </a:spcBef>
              <a:spcAft>
                <a:spcPts val="0"/>
              </a:spcAft>
              <a:buSzPts val="1500"/>
              <a:buFont typeface="Arial"/>
              <a:buChar char="•"/>
            </a:pPr>
            <a:r>
              <a:rPr lang="en-GB" sz="1500">
                <a:latin typeface="Arial"/>
                <a:ea typeface="Arial"/>
                <a:cs typeface="Arial"/>
                <a:sym typeface="Arial"/>
              </a:rPr>
              <a:t>Scientific potential</a:t>
            </a:r>
            <a:endParaRPr sz="1500">
              <a:latin typeface="Arial"/>
              <a:ea typeface="Arial"/>
              <a:cs typeface="Arial"/>
              <a:sym typeface="Arial"/>
            </a:endParaRPr>
          </a:p>
          <a:p>
            <a:pPr marL="914400" lvl="1" indent="-323850" algn="l" rtl="0">
              <a:lnSpc>
                <a:spcPct val="100000"/>
              </a:lnSpc>
              <a:spcBef>
                <a:spcPts val="0"/>
              </a:spcBef>
              <a:spcAft>
                <a:spcPts val="0"/>
              </a:spcAft>
              <a:buSzPts val="1500"/>
              <a:buFont typeface="Arial"/>
              <a:buChar char="•"/>
            </a:pPr>
            <a:r>
              <a:rPr lang="en-GB" sz="1500">
                <a:latin typeface="Arial"/>
                <a:ea typeface="Arial"/>
                <a:cs typeface="Arial"/>
                <a:sym typeface="Arial"/>
              </a:rPr>
              <a:t>Earth’s current challenges</a:t>
            </a:r>
            <a:endParaRPr sz="1500">
              <a:latin typeface="Arial"/>
              <a:ea typeface="Arial"/>
              <a:cs typeface="Arial"/>
              <a:sym typeface="Arial"/>
            </a:endParaRPr>
          </a:p>
          <a:p>
            <a:pPr marL="914400" lvl="1" indent="-323850" algn="l" rtl="0">
              <a:lnSpc>
                <a:spcPct val="100000"/>
              </a:lnSpc>
              <a:spcBef>
                <a:spcPts val="0"/>
              </a:spcBef>
              <a:spcAft>
                <a:spcPts val="0"/>
              </a:spcAft>
              <a:buSzPts val="1500"/>
              <a:buFont typeface="Arial"/>
              <a:buChar char="•"/>
            </a:pPr>
            <a:r>
              <a:rPr lang="en-GB" sz="1500">
                <a:latin typeface="Arial"/>
                <a:ea typeface="Arial"/>
                <a:cs typeface="Arial"/>
                <a:sym typeface="Arial"/>
              </a:rPr>
              <a:t>Cultural inspiration</a:t>
            </a:r>
            <a:endParaRPr sz="1500">
              <a:latin typeface="Arial"/>
              <a:ea typeface="Arial"/>
              <a:cs typeface="Arial"/>
              <a:sym typeface="Arial"/>
            </a:endParaRPr>
          </a:p>
          <a:p>
            <a:pPr marL="914400" lvl="1" indent="-323850" algn="l" rtl="0">
              <a:lnSpc>
                <a:spcPct val="100000"/>
              </a:lnSpc>
              <a:spcBef>
                <a:spcPts val="0"/>
              </a:spcBef>
              <a:spcAft>
                <a:spcPts val="0"/>
              </a:spcAft>
              <a:buSzPts val="1500"/>
              <a:buFont typeface="Arial"/>
              <a:buChar char="•"/>
            </a:pPr>
            <a:r>
              <a:rPr lang="en-GB" sz="1500">
                <a:latin typeface="Arial"/>
                <a:ea typeface="Arial"/>
                <a:cs typeface="Arial"/>
                <a:sym typeface="Arial"/>
              </a:rPr>
              <a:t>Economic opportunities</a:t>
            </a:r>
            <a:endParaRPr sz="1500">
              <a:latin typeface="Arial"/>
              <a:ea typeface="Arial"/>
              <a:cs typeface="Arial"/>
              <a:sym typeface="Arial"/>
            </a:endParaRPr>
          </a:p>
          <a:p>
            <a:pPr marL="457200" lvl="0" indent="-381000" algn="l" rtl="0">
              <a:lnSpc>
                <a:spcPct val="100000"/>
              </a:lnSpc>
              <a:spcBef>
                <a:spcPts val="0"/>
              </a:spcBef>
              <a:spcAft>
                <a:spcPts val="0"/>
              </a:spcAft>
              <a:buSzPts val="2400"/>
              <a:buFont typeface="Arial"/>
              <a:buChar char="●"/>
            </a:pPr>
            <a:r>
              <a:rPr lang="en-GB" sz="2400">
                <a:latin typeface="Arial"/>
                <a:ea typeface="Arial"/>
                <a:cs typeface="Arial"/>
                <a:sym typeface="Arial"/>
              </a:rPr>
              <a:t>Space travel</a:t>
            </a:r>
            <a:endParaRPr sz="1500">
              <a:latin typeface="Arial"/>
              <a:ea typeface="Arial"/>
              <a:cs typeface="Arial"/>
              <a:sym typeface="Arial"/>
            </a:endParaRPr>
          </a:p>
          <a:p>
            <a:pPr marL="914400" lvl="0" indent="-323850" algn="l" rtl="0">
              <a:lnSpc>
                <a:spcPct val="100000"/>
              </a:lnSpc>
              <a:spcBef>
                <a:spcPts val="0"/>
              </a:spcBef>
              <a:spcAft>
                <a:spcPts val="0"/>
              </a:spcAft>
              <a:buSzPts val="1500"/>
              <a:buFont typeface="Arial"/>
              <a:buChar char="•"/>
            </a:pPr>
            <a:r>
              <a:rPr lang="en-GB" sz="1500">
                <a:latin typeface="Arial"/>
                <a:ea typeface="Arial"/>
                <a:cs typeface="Arial"/>
                <a:sym typeface="Arial"/>
              </a:rPr>
              <a:t>Sub-orbital tourism</a:t>
            </a:r>
            <a:endParaRPr sz="1500">
              <a:latin typeface="Arial"/>
              <a:ea typeface="Arial"/>
              <a:cs typeface="Arial"/>
              <a:sym typeface="Arial"/>
            </a:endParaRPr>
          </a:p>
          <a:p>
            <a:pPr marL="914400" lvl="0" indent="-323850" algn="l" rtl="0">
              <a:lnSpc>
                <a:spcPct val="100000"/>
              </a:lnSpc>
              <a:spcBef>
                <a:spcPts val="0"/>
              </a:spcBef>
              <a:spcAft>
                <a:spcPts val="0"/>
              </a:spcAft>
              <a:buSzPts val="1500"/>
              <a:buFont typeface="Arial"/>
              <a:buChar char="•"/>
            </a:pPr>
            <a:r>
              <a:rPr lang="en-GB" sz="1500">
                <a:latin typeface="Arial"/>
                <a:ea typeface="Arial"/>
                <a:cs typeface="Arial"/>
                <a:sym typeface="Arial"/>
              </a:rPr>
              <a:t>Orbital tourism</a:t>
            </a:r>
            <a:endParaRPr sz="1500">
              <a:latin typeface="Arial"/>
              <a:ea typeface="Arial"/>
              <a:cs typeface="Arial"/>
              <a:sym typeface="Arial"/>
            </a:endParaRPr>
          </a:p>
          <a:p>
            <a:pPr marL="914400" lvl="0" indent="-323850" algn="l" rtl="0">
              <a:lnSpc>
                <a:spcPct val="100000"/>
              </a:lnSpc>
              <a:spcBef>
                <a:spcPts val="0"/>
              </a:spcBef>
              <a:spcAft>
                <a:spcPts val="0"/>
              </a:spcAft>
              <a:buSzPts val="1500"/>
              <a:buFont typeface="Arial"/>
              <a:buChar char="•"/>
            </a:pPr>
            <a:r>
              <a:rPr lang="en-GB" sz="1500">
                <a:latin typeface="Arial"/>
                <a:ea typeface="Arial"/>
                <a:cs typeface="Arial"/>
                <a:sym typeface="Arial"/>
              </a:rPr>
              <a:t>Moon and lunar travel</a:t>
            </a:r>
            <a:endParaRPr sz="1500">
              <a:latin typeface="Arial"/>
              <a:ea typeface="Arial"/>
              <a:cs typeface="Arial"/>
              <a:sym typeface="Arial"/>
            </a:endParaRPr>
          </a:p>
          <a:p>
            <a:pPr marL="914400" lvl="0" indent="-323850" algn="l" rtl="0">
              <a:lnSpc>
                <a:spcPct val="100000"/>
              </a:lnSpc>
              <a:spcBef>
                <a:spcPts val="0"/>
              </a:spcBef>
              <a:spcAft>
                <a:spcPts val="0"/>
              </a:spcAft>
              <a:buSzPts val="1500"/>
              <a:buFont typeface="Arial"/>
              <a:buChar char="•"/>
            </a:pPr>
            <a:r>
              <a:rPr lang="en-GB" sz="1500">
                <a:latin typeface="Arial"/>
                <a:ea typeface="Arial"/>
                <a:cs typeface="Arial"/>
                <a:sym typeface="Arial"/>
              </a:rPr>
              <a:t>Space hotels</a:t>
            </a:r>
            <a:endParaRPr sz="1500">
              <a:latin typeface="Arial"/>
              <a:ea typeface="Arial"/>
              <a:cs typeface="Arial"/>
              <a:sym typeface="Arial"/>
            </a:endParaRPr>
          </a:p>
          <a:p>
            <a:pPr marL="914400" lvl="0" indent="-323850" algn="l" rtl="0">
              <a:lnSpc>
                <a:spcPct val="100000"/>
              </a:lnSpc>
              <a:spcBef>
                <a:spcPts val="0"/>
              </a:spcBef>
              <a:spcAft>
                <a:spcPts val="0"/>
              </a:spcAft>
              <a:buSzPts val="1500"/>
              <a:buFont typeface="Arial"/>
              <a:buChar char="•"/>
            </a:pPr>
            <a:r>
              <a:rPr lang="en-GB" sz="1500">
                <a:latin typeface="Arial"/>
                <a:ea typeface="Arial"/>
                <a:cs typeface="Arial"/>
                <a:sym typeface="Arial"/>
              </a:rPr>
              <a:t>Attributes of space tourism employees</a:t>
            </a:r>
            <a:endParaRPr sz="1500">
              <a:latin typeface="Arial"/>
              <a:ea typeface="Arial"/>
              <a:cs typeface="Arial"/>
              <a:sym typeface="Arial"/>
            </a:endParaRPr>
          </a:p>
          <a:p>
            <a:pPr marL="457200" lvl="0" indent="0" algn="l" rtl="0">
              <a:lnSpc>
                <a:spcPct val="100000"/>
              </a:lnSpc>
              <a:spcBef>
                <a:spcPts val="0"/>
              </a:spcBef>
              <a:spcAft>
                <a:spcPts val="0"/>
              </a:spcAft>
              <a:buNone/>
            </a:pPr>
            <a:endParaRPr sz="1500">
              <a:latin typeface="Arial"/>
              <a:ea typeface="Arial"/>
              <a:cs typeface="Arial"/>
              <a:sym typeface="Arial"/>
            </a:endParaRPr>
          </a:p>
        </p:txBody>
      </p:sp>
      <p:sp>
        <p:nvSpPr>
          <p:cNvPr id="100" name="Google Shape;100;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GB"/>
              <a:t>International Tourism Futures © Goodfellow Publishers 2024</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g31310fd1d0d_0_1"/>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Clr>
                <a:schemeClr val="dk1"/>
              </a:buClr>
              <a:buSzPts val="4400"/>
              <a:buFont typeface="Calibri"/>
              <a:buNone/>
            </a:pPr>
            <a:r>
              <a:rPr lang="en-GB" b="1"/>
              <a:t>Introduction</a:t>
            </a:r>
            <a:endParaRPr/>
          </a:p>
        </p:txBody>
      </p:sp>
      <p:sp>
        <p:nvSpPr>
          <p:cNvPr id="107" name="Google Shape;107;g31310fd1d0d_0_1"/>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a:bodyPr>
          <a:lstStyle/>
          <a:p>
            <a:pPr marL="0" lvl="0" indent="0" algn="ctr" rtl="0">
              <a:spcBef>
                <a:spcPts val="1000"/>
              </a:spcBef>
              <a:spcAft>
                <a:spcPts val="0"/>
              </a:spcAft>
              <a:buNone/>
            </a:pPr>
            <a:r>
              <a:rPr lang="en-GB"/>
              <a:t>‘Astro-tourism consists of activities focused on observing night skies and celestial phenomena in natural spaces, which contributes to communities’ involvement, empowerment and participation and to regional development’</a:t>
            </a:r>
            <a:endParaRPr/>
          </a:p>
          <a:p>
            <a:pPr marL="0" lvl="0" indent="0" algn="ctr" rtl="0">
              <a:spcBef>
                <a:spcPts val="1000"/>
              </a:spcBef>
              <a:spcAft>
                <a:spcPts val="0"/>
              </a:spcAft>
              <a:buNone/>
            </a:pPr>
            <a:endParaRPr/>
          </a:p>
          <a:p>
            <a:pPr marL="0" lvl="0" indent="0" algn="ctr" rtl="0">
              <a:spcBef>
                <a:spcPts val="1000"/>
              </a:spcBef>
              <a:spcAft>
                <a:spcPts val="0"/>
              </a:spcAft>
              <a:buNone/>
            </a:pPr>
            <a:r>
              <a:rPr lang="en-GB"/>
              <a:t> </a:t>
            </a:r>
            <a:endParaRPr/>
          </a:p>
          <a:p>
            <a:pPr marL="5486400" lvl="0" indent="457200" algn="l" rtl="0">
              <a:spcBef>
                <a:spcPts val="1000"/>
              </a:spcBef>
              <a:spcAft>
                <a:spcPts val="0"/>
              </a:spcAft>
              <a:buNone/>
            </a:pPr>
            <a:r>
              <a:rPr lang="en-GB"/>
              <a:t>(Tapada et al., 2021) p. 291)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g31310fd1d0d_0_7"/>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GB"/>
              <a:t>Star gazing</a:t>
            </a:r>
            <a:endParaRPr/>
          </a:p>
        </p:txBody>
      </p:sp>
      <p:sp>
        <p:nvSpPr>
          <p:cNvPr id="114" name="Google Shape;114;g31310fd1d0d_0_7"/>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a:bodyPr>
          <a:lstStyle/>
          <a:p>
            <a:pPr marL="0" lvl="0" indent="0" algn="ctr" rtl="0">
              <a:spcBef>
                <a:spcPts val="1000"/>
              </a:spcBef>
              <a:spcAft>
                <a:spcPts val="0"/>
              </a:spcAft>
              <a:buNone/>
            </a:pPr>
            <a:r>
              <a:rPr lang="en-GB"/>
              <a:t>Star gazing has been used in navigation, science, physics, mathematics and to explain creation through religion.</a:t>
            </a:r>
            <a:endParaRPr/>
          </a:p>
          <a:p>
            <a:pPr marL="0" lvl="0" indent="0" algn="ctr" rtl="0">
              <a:spcBef>
                <a:spcPts val="1000"/>
              </a:spcBef>
              <a:spcAft>
                <a:spcPts val="0"/>
              </a:spcAft>
              <a:buNone/>
            </a:pPr>
            <a:endParaRPr/>
          </a:p>
          <a:p>
            <a:pPr marL="0" lvl="0" indent="0" algn="ctr" rtl="0">
              <a:spcBef>
                <a:spcPts val="1000"/>
              </a:spcBef>
              <a:spcAft>
                <a:spcPts val="0"/>
              </a:spcAft>
              <a:buNone/>
            </a:pPr>
            <a:endParaRPr/>
          </a:p>
          <a:p>
            <a:pPr marL="0" lvl="0" indent="0" algn="ctr" rtl="0">
              <a:spcBef>
                <a:spcPts val="1000"/>
              </a:spcBef>
              <a:spcAft>
                <a:spcPts val="0"/>
              </a:spcAft>
              <a:buNone/>
            </a:pPr>
            <a:r>
              <a:rPr lang="en-GB"/>
              <a:t>There are three categories of star gazing being culture, active and astronomic tourism.</a:t>
            </a:r>
            <a:endParaRPr/>
          </a:p>
          <a:p>
            <a:pPr marL="0" lvl="0" indent="0" algn="ctr" rtl="0">
              <a:spcBef>
                <a:spcPts val="1000"/>
              </a:spcBef>
              <a:spcAft>
                <a:spcPts val="0"/>
              </a:spcAft>
              <a:buNone/>
            </a:pPr>
            <a:endParaRPr/>
          </a:p>
          <a:p>
            <a:pPr marL="3200400" lvl="0" indent="457200" algn="ctr" rtl="0">
              <a:spcBef>
                <a:spcPts val="1000"/>
              </a:spcBef>
              <a:spcAft>
                <a:spcPts val="0"/>
              </a:spcAft>
              <a:buNone/>
            </a:pPr>
            <a:r>
              <a:rPr lang="en-GB"/>
              <a:t>(Fernández-Hernández et al., 2022).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g31310fd1d0d_0_13"/>
          <p:cNvSpPr txBox="1">
            <a:spLocks noGrp="1"/>
          </p:cNvSpPr>
          <p:nvPr>
            <p:ph type="title"/>
          </p:nvPr>
        </p:nvSpPr>
        <p:spPr>
          <a:xfrm>
            <a:off x="838200" y="39167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GB"/>
              <a:t>Frontier travel</a:t>
            </a:r>
            <a:endParaRPr/>
          </a:p>
        </p:txBody>
      </p:sp>
      <p:sp>
        <p:nvSpPr>
          <p:cNvPr id="121" name="Google Shape;121;g31310fd1d0d_0_13"/>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a:bodyPr>
          <a:lstStyle/>
          <a:p>
            <a:pPr marL="0" lvl="0" indent="0" algn="ctr" rtl="0">
              <a:spcBef>
                <a:spcPts val="1000"/>
              </a:spcBef>
              <a:spcAft>
                <a:spcPts val="0"/>
              </a:spcAft>
              <a:buNone/>
            </a:pPr>
            <a:r>
              <a:rPr lang="en-GB"/>
              <a:t>Frontier travel is an exclusive and extreme form of adventure tourism that overstimulate one’s senses and takes people to the outer limits of the planet, inclusive of deep oceans, mountain peaks, the polar areas, and (outer) space.</a:t>
            </a:r>
            <a:endParaRPr/>
          </a:p>
          <a:p>
            <a:pPr marL="0" lvl="0" indent="0" algn="ctr" rtl="0">
              <a:spcBef>
                <a:spcPts val="1000"/>
              </a:spcBef>
              <a:spcAft>
                <a:spcPts val="0"/>
              </a:spcAft>
              <a:buNone/>
            </a:pPr>
            <a:endParaRPr/>
          </a:p>
          <a:p>
            <a:pPr marL="0" lvl="0" indent="0" algn="l" rtl="0">
              <a:spcBef>
                <a:spcPts val="1000"/>
              </a:spcBef>
              <a:spcAft>
                <a:spcPts val="0"/>
              </a:spcAft>
              <a:buNone/>
            </a:pPr>
            <a:r>
              <a:rPr lang="en-GB"/>
              <a:t>                               Frontier tourism is often expensive </a:t>
            </a:r>
            <a:endParaRPr/>
          </a:p>
          <a:p>
            <a:pPr marL="0" lvl="0" indent="0" algn="l" rtl="0">
              <a:spcBef>
                <a:spcPts val="1000"/>
              </a:spcBef>
              <a:spcAft>
                <a:spcPts val="0"/>
              </a:spcAft>
              <a:buNone/>
            </a:pPr>
            <a:endParaRPr/>
          </a:p>
          <a:p>
            <a:pPr marL="6400800" lvl="0" indent="0" algn="l" rtl="0">
              <a:spcBef>
                <a:spcPts val="1000"/>
              </a:spcBef>
              <a:spcAft>
                <a:spcPts val="0"/>
              </a:spcAft>
              <a:buNone/>
            </a:pPr>
            <a:r>
              <a:rPr lang="en-GB"/>
              <a:t>(The Conversation, 2023)</a:t>
            </a:r>
            <a:endParaRPr/>
          </a:p>
        </p:txBody>
      </p:sp>
      <p:pic>
        <p:nvPicPr>
          <p:cNvPr id="122" name="Google Shape;122;g31310fd1d0d_0_13"/>
          <p:cNvPicPr preferRelativeResize="0"/>
          <p:nvPr/>
        </p:nvPicPr>
        <p:blipFill>
          <a:blip r:embed="rId3">
            <a:alphaModFix/>
          </a:blip>
          <a:stretch>
            <a:fillRect/>
          </a:stretch>
        </p:blipFill>
        <p:spPr>
          <a:xfrm>
            <a:off x="8519025" y="4067775"/>
            <a:ext cx="403675" cy="4036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Google Shape;128;g31310fd1d0d_0_19"/>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GB"/>
              <a:t>Space travel</a:t>
            </a:r>
            <a:endParaRPr/>
          </a:p>
        </p:txBody>
      </p:sp>
      <p:sp>
        <p:nvSpPr>
          <p:cNvPr id="129" name="Google Shape;129;g31310fd1d0d_0_19"/>
          <p:cNvSpPr txBox="1">
            <a:spLocks noGrp="1"/>
          </p:cNvSpPr>
          <p:nvPr>
            <p:ph type="body" idx="1"/>
          </p:nvPr>
        </p:nvSpPr>
        <p:spPr>
          <a:xfrm>
            <a:off x="751900" y="1918575"/>
            <a:ext cx="10515600" cy="4351200"/>
          </a:xfrm>
          <a:prstGeom prst="rect">
            <a:avLst/>
          </a:prstGeom>
        </p:spPr>
        <p:txBody>
          <a:bodyPr spcFirstLastPara="1" wrap="square" lIns="91425" tIns="45700" rIns="91425" bIns="45700" anchor="t" anchorCtr="0">
            <a:normAutofit fontScale="92500" lnSpcReduction="10000"/>
          </a:bodyPr>
          <a:lstStyle/>
          <a:p>
            <a:pPr marL="0" lvl="0" indent="0" algn="l" rtl="0">
              <a:spcBef>
                <a:spcPts val="1000"/>
              </a:spcBef>
              <a:spcAft>
                <a:spcPts val="0"/>
              </a:spcAft>
              <a:buNone/>
            </a:pPr>
            <a:r>
              <a:rPr lang="en-GB"/>
              <a:t>There are differing definitions regarding space travel.</a:t>
            </a:r>
            <a:endParaRPr/>
          </a:p>
          <a:p>
            <a:pPr marL="0" lvl="0" indent="0" algn="l" rtl="0">
              <a:spcBef>
                <a:spcPts val="1000"/>
              </a:spcBef>
              <a:spcAft>
                <a:spcPts val="0"/>
              </a:spcAft>
              <a:buNone/>
            </a:pPr>
            <a:endParaRPr/>
          </a:p>
          <a:p>
            <a:pPr marL="0" lvl="0" indent="0" algn="just" rtl="0">
              <a:lnSpc>
                <a:spcPct val="115000"/>
              </a:lnSpc>
              <a:spcBef>
                <a:spcPts val="1200"/>
              </a:spcBef>
              <a:spcAft>
                <a:spcPts val="0"/>
              </a:spcAft>
              <a:buClr>
                <a:schemeClr val="dk1"/>
              </a:buClr>
              <a:buSzPct val="39285"/>
              <a:buFont typeface="Arial"/>
              <a:buNone/>
            </a:pPr>
            <a:r>
              <a:rPr lang="en-GB"/>
              <a:t>Smith (2000) argues three (3) factors need to be explored:</a:t>
            </a:r>
            <a:endParaRPr/>
          </a:p>
          <a:p>
            <a:pPr marL="0" lvl="0" indent="0" algn="just" rtl="0">
              <a:lnSpc>
                <a:spcPct val="115000"/>
              </a:lnSpc>
              <a:spcBef>
                <a:spcPts val="1200"/>
              </a:spcBef>
              <a:spcAft>
                <a:spcPts val="0"/>
              </a:spcAft>
              <a:buClr>
                <a:schemeClr val="dk1"/>
              </a:buClr>
              <a:buSzPct val="39285"/>
              <a:buFont typeface="Arial"/>
              <a:buNone/>
            </a:pPr>
            <a:r>
              <a:rPr lang="en-GB"/>
              <a:t> </a:t>
            </a:r>
            <a:endParaRPr/>
          </a:p>
          <a:p>
            <a:pPr marL="457200" lvl="0" indent="0" algn="ctr" rtl="0">
              <a:lnSpc>
                <a:spcPct val="115000"/>
              </a:lnSpc>
              <a:spcBef>
                <a:spcPts val="0"/>
              </a:spcBef>
              <a:spcAft>
                <a:spcPts val="0"/>
              </a:spcAft>
              <a:buClr>
                <a:schemeClr val="dk1"/>
              </a:buClr>
              <a:buSzPct val="39285"/>
              <a:buFont typeface="Arial"/>
              <a:buNone/>
            </a:pPr>
            <a:r>
              <a:rPr lang="en-GB"/>
              <a:t>‘to encourage the social sciences to match the scientific advances in aeronautics, astrophysics, and space medicine; and to strive for international accord in the occupancy and development of cosmic space’ (p. 5).</a:t>
            </a:r>
            <a:endParaRPr/>
          </a:p>
          <a:p>
            <a:pPr marL="457200" lvl="0" indent="0" algn="just" rtl="0">
              <a:lnSpc>
                <a:spcPct val="115000"/>
              </a:lnSpc>
              <a:spcBef>
                <a:spcPts val="0"/>
              </a:spcBef>
              <a:spcAft>
                <a:spcPts val="0"/>
              </a:spcAft>
              <a:buClr>
                <a:schemeClr val="dk1"/>
              </a:buClr>
              <a:buSzPct val="39285"/>
              <a:buFont typeface="Arial"/>
              <a:buNone/>
            </a:pPr>
            <a:r>
              <a:rPr lang="en-GB"/>
              <a:t> </a:t>
            </a:r>
            <a:endParaRPr/>
          </a:p>
          <a:p>
            <a:pPr marL="0" lvl="0" indent="0" algn="l" rtl="0">
              <a:spcBef>
                <a:spcPts val="1000"/>
              </a:spcBef>
              <a:spcAft>
                <a:spcPts val="0"/>
              </a:spcAft>
              <a:buNone/>
            </a:pPr>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g31310fd1d0d_0_25"/>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GB"/>
              <a:t>Sub-orbital tourism</a:t>
            </a:r>
            <a:endParaRPr/>
          </a:p>
        </p:txBody>
      </p:sp>
      <p:sp>
        <p:nvSpPr>
          <p:cNvPr id="136" name="Google Shape;136;g31310fd1d0d_0_25"/>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a:bodyPr>
          <a:lstStyle/>
          <a:p>
            <a:pPr marL="0" lvl="0" indent="0" algn="ctr" rtl="0">
              <a:spcBef>
                <a:spcPts val="1000"/>
              </a:spcBef>
              <a:spcAft>
                <a:spcPts val="0"/>
              </a:spcAft>
              <a:buNone/>
            </a:pPr>
            <a:r>
              <a:rPr lang="en-GB"/>
              <a:t>Sub-orbital tourism takes passengers to the edge of space.</a:t>
            </a:r>
            <a:endParaRPr/>
          </a:p>
          <a:p>
            <a:pPr marL="0" lvl="0" indent="0" algn="ctr" rtl="0">
              <a:spcBef>
                <a:spcPts val="1000"/>
              </a:spcBef>
              <a:spcAft>
                <a:spcPts val="0"/>
              </a:spcAft>
              <a:buNone/>
            </a:pPr>
            <a:endParaRPr/>
          </a:p>
          <a:p>
            <a:pPr marL="0" lvl="0" indent="0" algn="ctr" rtl="0">
              <a:spcBef>
                <a:spcPts val="1000"/>
              </a:spcBef>
              <a:spcAft>
                <a:spcPts val="0"/>
              </a:spcAft>
              <a:buNone/>
            </a:pPr>
            <a:r>
              <a:rPr lang="en-GB"/>
              <a:t>Sub-orbital flights reach just above the Kármán line, that which is approximately 100 kilometres (or 62 miles) above sea level, before descending back to Earth.</a:t>
            </a:r>
            <a:endParaRPr/>
          </a:p>
          <a:p>
            <a:pPr marL="0" lvl="0" indent="0" algn="ctr" rtl="0">
              <a:spcBef>
                <a:spcPts val="1000"/>
              </a:spcBef>
              <a:spcAft>
                <a:spcPts val="0"/>
              </a:spcAft>
              <a:buNone/>
            </a:pPr>
            <a:endParaRPr/>
          </a:p>
          <a:p>
            <a:pPr marL="0" lvl="0" indent="0" algn="ctr" rtl="0">
              <a:spcBef>
                <a:spcPts val="1000"/>
              </a:spcBef>
              <a:spcAft>
                <a:spcPts val="0"/>
              </a:spcAft>
              <a:buNone/>
            </a:pPr>
            <a:endParaRPr/>
          </a:p>
          <a:p>
            <a:pPr marL="4572000" lvl="0" indent="457200" algn="ctr" rtl="0">
              <a:spcBef>
                <a:spcPts val="1000"/>
              </a:spcBef>
              <a:spcAft>
                <a:spcPts val="0"/>
              </a:spcAft>
              <a:buNone/>
            </a:pPr>
            <a:r>
              <a:rPr lang="en-GB"/>
              <a:t>(Mann, 2020)</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g31310fd1d0d_0_38"/>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GB"/>
              <a:t>Orbital tourism</a:t>
            </a:r>
            <a:endParaRPr/>
          </a:p>
        </p:txBody>
      </p:sp>
      <p:sp>
        <p:nvSpPr>
          <p:cNvPr id="143" name="Google Shape;143;g31310fd1d0d_0_38"/>
          <p:cNvSpPr txBox="1">
            <a:spLocks noGrp="1"/>
          </p:cNvSpPr>
          <p:nvPr>
            <p:ph type="body" idx="1"/>
          </p:nvPr>
        </p:nvSpPr>
        <p:spPr>
          <a:xfrm>
            <a:off x="944425" y="2409850"/>
            <a:ext cx="10515600" cy="4351200"/>
          </a:xfrm>
          <a:prstGeom prst="rect">
            <a:avLst/>
          </a:prstGeom>
        </p:spPr>
        <p:txBody>
          <a:bodyPr spcFirstLastPara="1" wrap="square" lIns="91425" tIns="45700" rIns="91425" bIns="45700" anchor="t" anchorCtr="0">
            <a:normAutofit/>
          </a:bodyPr>
          <a:lstStyle/>
          <a:p>
            <a:pPr marL="0" lvl="0" indent="0" algn="ctr" rtl="0">
              <a:spcBef>
                <a:spcPts val="1000"/>
              </a:spcBef>
              <a:spcAft>
                <a:spcPts val="0"/>
              </a:spcAft>
              <a:buNone/>
            </a:pPr>
            <a:r>
              <a:rPr lang="en-GB"/>
              <a:t>Orbital tourism is for individuals or non-professional astronauts for recreation, leisure and adventurous purposed and offers the opportunity to stay in space for longer periods, ranging from a few days to over a week. </a:t>
            </a:r>
            <a:endParaRPr/>
          </a:p>
          <a:p>
            <a:pPr marL="0" lvl="0" indent="0" algn="ctr" rtl="0">
              <a:spcBef>
                <a:spcPts val="1000"/>
              </a:spcBef>
              <a:spcAft>
                <a:spcPts val="0"/>
              </a:spcAft>
              <a:buNone/>
            </a:pPr>
            <a:endParaRPr/>
          </a:p>
          <a:p>
            <a:pPr marL="0" lvl="0" indent="0" algn="ctr" rtl="0">
              <a:spcBef>
                <a:spcPts val="1000"/>
              </a:spcBef>
              <a:spcAft>
                <a:spcPts val="0"/>
              </a:spcAft>
              <a:buNone/>
            </a:pPr>
            <a:r>
              <a:rPr lang="en-GB"/>
              <a:t>                                                               (Mann, 2020)</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g31310fd1d0d_0_44"/>
          <p:cNvSpPr txBox="1">
            <a:spLocks noGrp="1"/>
          </p:cNvSpPr>
          <p:nvPr>
            <p:ph type="title"/>
          </p:nvPr>
        </p:nvSpPr>
        <p:spPr>
          <a:xfrm>
            <a:off x="838200" y="365125"/>
            <a:ext cx="10515600" cy="13257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GB"/>
              <a:t>Moon and lunar travel</a:t>
            </a:r>
            <a:endParaRPr/>
          </a:p>
        </p:txBody>
      </p:sp>
      <p:sp>
        <p:nvSpPr>
          <p:cNvPr id="150" name="Google Shape;150;g31310fd1d0d_0_44"/>
          <p:cNvSpPr txBox="1">
            <a:spLocks noGrp="1"/>
          </p:cNvSpPr>
          <p:nvPr>
            <p:ph type="body" idx="1"/>
          </p:nvPr>
        </p:nvSpPr>
        <p:spPr>
          <a:xfrm>
            <a:off x="838200" y="1825625"/>
            <a:ext cx="10515600" cy="4351200"/>
          </a:xfrm>
          <a:prstGeom prst="rect">
            <a:avLst/>
          </a:prstGeom>
        </p:spPr>
        <p:txBody>
          <a:bodyPr spcFirstLastPara="1" wrap="square" lIns="91425" tIns="45700" rIns="91425" bIns="45700" anchor="t" anchorCtr="0">
            <a:normAutofit/>
          </a:bodyPr>
          <a:lstStyle/>
          <a:p>
            <a:pPr marL="457200" lvl="0" indent="-342900" algn="l" rtl="0">
              <a:spcBef>
                <a:spcPts val="1000"/>
              </a:spcBef>
              <a:spcAft>
                <a:spcPts val="0"/>
              </a:spcAft>
              <a:buSzPts val="1800"/>
              <a:buChar char="-"/>
            </a:pPr>
            <a:r>
              <a:rPr lang="en-GB"/>
              <a:t>This emerging sector of the space tourism industry has potential to offer individuals the opportunity to travel to the Moon for leisure, research, or other commercially related purposes. </a:t>
            </a:r>
            <a:endParaRPr/>
          </a:p>
          <a:p>
            <a:pPr marL="0" lvl="0" indent="0" algn="l" rtl="0">
              <a:spcBef>
                <a:spcPts val="1000"/>
              </a:spcBef>
              <a:spcAft>
                <a:spcPts val="0"/>
              </a:spcAft>
              <a:buNone/>
            </a:pPr>
            <a:endParaRPr/>
          </a:p>
          <a:p>
            <a:pPr marL="457200" lvl="0" indent="-342900" algn="l" rtl="0">
              <a:spcBef>
                <a:spcPts val="1000"/>
              </a:spcBef>
              <a:spcAft>
                <a:spcPts val="0"/>
              </a:spcAft>
              <a:buSzPts val="1800"/>
              <a:buChar char="-"/>
            </a:pPr>
            <a:r>
              <a:rPr lang="en-GB"/>
              <a:t>The eventuality of Moon and lunar tourism depends on the successful advancement of both orbital and sub-orbital flights. </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648</Words>
  <Application>Microsoft Office PowerPoint</Application>
  <PresentationFormat>Widescreen</PresentationFormat>
  <Paragraphs>116</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PowerPoint Presentation</vt:lpstr>
      <vt:lpstr>Chapter Outline</vt:lpstr>
      <vt:lpstr>Introduction</vt:lpstr>
      <vt:lpstr>Star gazing</vt:lpstr>
      <vt:lpstr>Frontier travel</vt:lpstr>
      <vt:lpstr>Space travel</vt:lpstr>
      <vt:lpstr>Sub-orbital tourism</vt:lpstr>
      <vt:lpstr>Orbital tourism</vt:lpstr>
      <vt:lpstr>Moon and lunar travel</vt:lpstr>
      <vt:lpstr>Space hotels</vt:lpstr>
      <vt:lpstr>Attributes of space tourism employees</vt:lpstr>
      <vt:lpstr>Summary</vt:lpstr>
      <vt:lpstr>Discussion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Sally North</dc:creator>
  <cp:lastModifiedBy>Sally North</cp:lastModifiedBy>
  <cp:revision>1</cp:revision>
  <dcterms:created xsi:type="dcterms:W3CDTF">2016-07-13T11:20:36Z</dcterms:created>
  <dcterms:modified xsi:type="dcterms:W3CDTF">2024-12-16T20:53:06Z</dcterms:modified>
</cp:coreProperties>
</file>